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Inter"/>
      <p:regular r:id="rId69"/>
      <p:bold r:id="rId70"/>
      <p:italic r:id="rId71"/>
      <p:boldItalic r:id="rId72"/>
    </p:embeddedFont>
    <p:embeddedFont>
      <p:font typeface="Instrument Sans SemiBold"/>
      <p:regular r:id="rId73"/>
      <p:bold r:id="rId74"/>
      <p:italic r:id="rId75"/>
      <p:boldItalic r:id="rId76"/>
    </p:embeddedFont>
    <p:embeddedFont>
      <p:font typeface="Instrument Sans Medium"/>
      <p:regular r:id="rId77"/>
      <p:bold r:id="rId78"/>
      <p:italic r:id="rId79"/>
      <p:boldItalic r:id="rId80"/>
    </p:embeddedFont>
    <p:embeddedFont>
      <p:font typeface="Instrument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InstrumentSans-boldItalic.fntdata"/><Relationship Id="rId83" Type="http://schemas.openxmlformats.org/officeDocument/2006/relationships/font" Target="fonts/InstrumentSans-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InstrumentSansMedium-boldItalic.fntdata"/><Relationship Id="rId82" Type="http://schemas.openxmlformats.org/officeDocument/2006/relationships/font" Target="fonts/InstrumentSans-bold.fntdata"/><Relationship Id="rId81" Type="http://schemas.openxmlformats.org/officeDocument/2006/relationships/font" Target="fonts/Instrumen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nstrumentSansSemiBold-regular.fntdata"/><Relationship Id="rId72" Type="http://schemas.openxmlformats.org/officeDocument/2006/relationships/font" Target="fonts/Inter-boldItalic.fntdata"/><Relationship Id="rId31" Type="http://schemas.openxmlformats.org/officeDocument/2006/relationships/slide" Target="slides/slide26.xml"/><Relationship Id="rId75" Type="http://schemas.openxmlformats.org/officeDocument/2006/relationships/font" Target="fonts/InstrumentSansSemiBold-italic.fntdata"/><Relationship Id="rId30" Type="http://schemas.openxmlformats.org/officeDocument/2006/relationships/slide" Target="slides/slide25.xml"/><Relationship Id="rId74" Type="http://schemas.openxmlformats.org/officeDocument/2006/relationships/font" Target="fonts/InstrumentSansSemiBold-bold.fntdata"/><Relationship Id="rId33" Type="http://schemas.openxmlformats.org/officeDocument/2006/relationships/slide" Target="slides/slide28.xml"/><Relationship Id="rId77" Type="http://schemas.openxmlformats.org/officeDocument/2006/relationships/font" Target="fonts/InstrumentSansMedium-regular.fntdata"/><Relationship Id="rId32" Type="http://schemas.openxmlformats.org/officeDocument/2006/relationships/slide" Target="slides/slide27.xml"/><Relationship Id="rId76" Type="http://schemas.openxmlformats.org/officeDocument/2006/relationships/font" Target="fonts/InstrumentSansSemiBold-boldItalic.fntdata"/><Relationship Id="rId35" Type="http://schemas.openxmlformats.org/officeDocument/2006/relationships/slide" Target="slides/slide30.xml"/><Relationship Id="rId79" Type="http://schemas.openxmlformats.org/officeDocument/2006/relationships/font" Target="fonts/InstrumentSansMedium-italic.fntdata"/><Relationship Id="rId34" Type="http://schemas.openxmlformats.org/officeDocument/2006/relationships/slide" Target="slides/slide29.xml"/><Relationship Id="rId78" Type="http://schemas.openxmlformats.org/officeDocument/2006/relationships/font" Target="fonts/InstrumentSansMedium-bold.fntdata"/><Relationship Id="rId71" Type="http://schemas.openxmlformats.org/officeDocument/2006/relationships/font" Target="fonts/Inter-italic.fntdata"/><Relationship Id="rId70" Type="http://schemas.openxmlformats.org/officeDocument/2006/relationships/font" Target="fonts/Inter-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ter-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6bfa584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6bfa584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6bfa584df6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6bfa584df6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6bfa584df6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6bfa584df6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bfa584df6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6bfa584df6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bfa584df6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bfa584df6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6e769d363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6e769d363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6bfa584df6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6bfa584df6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6bfa584df6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6bfa584df6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6bfa584df6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6bfa584df6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bfa584df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bfa584df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6e769d363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6e769d363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bfa584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6bfa584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6e769d363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6e769d363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6bfa584df6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6bfa584df6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6bfa584df6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6bfa584df6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6bfa584df6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6bfa584df6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6bfa584df6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6bfa584df6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6bfa584df6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6bfa584df6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6bfa584df6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6bfa584df6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6bfa584df6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6bfa584df6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6bfa584df6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6bfa584df6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6bfa584df6_0_2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6bfa584df6_0_2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6bfa584df6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6bfa584df6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6e4e9c02e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6e4e9c02e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6e4e9c02e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6e4e9c02e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6e4e9c02e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6e4e9c02e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6bfa584df6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6bfa584df6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6e4e9c02e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6e4e9c02e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6e4e9c02e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6e4e9c02e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6e4e9c02e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6e4e9c02e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6db02df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6db02df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6db02df2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6db02df2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6db02df22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6db02df22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6bfa584df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6bfa584df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6dc352bb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6dc352bb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6db02df22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6db02df22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6e74304f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6e74304f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6e74304f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6e74304f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6e74304f5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e74304f5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6e74304f5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6e74304f5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6e769d363a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6e769d363a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6e769d363a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6e769d363a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6dde0756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6dde0756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6dde07561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6dde07561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e769d363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6e769d363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6dde07561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6dde07561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6dde07561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6dde07561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e74304f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6e74304f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6e74304f5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6e74304f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6e4e9c02e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6e4e9c02e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6e74304f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6e74304f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6e74304f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6e74304f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6e74304f5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6e74304f5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6e769d36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6e769d36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6e769d363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6e769d363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6bfa584df6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6bfa584df6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6e769d363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6e769d363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6bfa584df6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bfa584df6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6bfa584df6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6bfa584df6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6bfa584df6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6bfa584df6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bfa584d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6bfa584d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bfa584df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bfa584df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6bfa584df6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bfa584df6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9" name="Shape 9"/>
        <p:cNvGrpSpPr/>
        <p:nvPr/>
      </p:nvGrpSpPr>
      <p:grpSpPr>
        <a:xfrm>
          <a:off x="0" y="0"/>
          <a:ext cx="0" cy="0"/>
          <a:chOff x="0" y="0"/>
          <a:chExt cx="0" cy="0"/>
        </a:xfrm>
      </p:grpSpPr>
      <p:sp>
        <p:nvSpPr>
          <p:cNvPr id="10" name="Google Shape;10;p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 name="Google Shape;11;p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12" name="Google Shape;12;p2"/>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13" name="Google Shape;13;p2"/>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14" name="Google Shape;14;p2"/>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15" name="Google Shape;15;p2"/>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6" name="Google Shape;16;p2"/>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8" name="Google Shape;18;p2"/>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19" name="Google Shape;19;p2"/>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0" name="Google Shape;20;p2"/>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1" name="Google Shape;21;p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1"/>
          <p:cNvSpPr/>
          <p:nvPr>
            <p:ph idx="2" type="pic"/>
          </p:nvPr>
        </p:nvSpPr>
        <p:spPr>
          <a:xfrm>
            <a:off x="4629600" y="474750"/>
            <a:ext cx="4227300" cy="4194000"/>
          </a:xfrm>
          <a:prstGeom prst="roundRect">
            <a:avLst>
              <a:gd fmla="val 10510" name="adj"/>
            </a:avLst>
          </a:prstGeom>
          <a:noFill/>
          <a:ln>
            <a:noFill/>
          </a:ln>
        </p:spPr>
      </p:sp>
      <p:sp>
        <p:nvSpPr>
          <p:cNvPr id="134" name="Google Shape;134;p11"/>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5" name="Google Shape;135;p11"/>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6" name="Google Shape;136;p11"/>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7" name="Google Shape;137;p1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139" name="Shape 139"/>
        <p:cNvGrpSpPr/>
        <p:nvPr/>
      </p:nvGrpSpPr>
      <p:grpSpPr>
        <a:xfrm>
          <a:off x="0" y="0"/>
          <a:ext cx="0" cy="0"/>
          <a:chOff x="0" y="0"/>
          <a:chExt cx="0" cy="0"/>
        </a:xfrm>
      </p:grpSpPr>
      <p:sp>
        <p:nvSpPr>
          <p:cNvPr id="140" name="Google Shape;140;p12"/>
          <p:cNvSpPr/>
          <p:nvPr>
            <p:ph idx="2" type="pic"/>
          </p:nvPr>
        </p:nvSpPr>
        <p:spPr>
          <a:xfrm>
            <a:off x="4629600" y="474750"/>
            <a:ext cx="4227300" cy="4194000"/>
          </a:xfrm>
          <a:prstGeom prst="roundRect">
            <a:avLst>
              <a:gd fmla="val 10640" name="adj"/>
            </a:avLst>
          </a:prstGeom>
          <a:noFill/>
          <a:ln>
            <a:noFill/>
          </a:ln>
        </p:spPr>
      </p:sp>
      <p:sp>
        <p:nvSpPr>
          <p:cNvPr id="141" name="Google Shape;141;p1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2" name="Google Shape;142;p12"/>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3" name="Google Shape;143;p1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45" name="Google Shape;145;p12"/>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13"/>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8" name="Google Shape;148;p13"/>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49" name="Google Shape;149;p13"/>
          <p:cNvSpPr/>
          <p:nvPr>
            <p:ph idx="2" type="pic"/>
          </p:nvPr>
        </p:nvSpPr>
        <p:spPr>
          <a:xfrm>
            <a:off x="446675" y="2758375"/>
            <a:ext cx="1783200" cy="1783200"/>
          </a:xfrm>
          <a:prstGeom prst="ellipse">
            <a:avLst/>
          </a:prstGeom>
          <a:noFill/>
          <a:ln>
            <a:noFill/>
          </a:ln>
        </p:spPr>
      </p:sp>
      <p:sp>
        <p:nvSpPr>
          <p:cNvPr id="150" name="Google Shape;150;p1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151" name="Google Shape;151;p1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152" name="Google Shape;152;p13"/>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153" name="Google Shape;153;p13"/>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54" name="Google Shape;154;p1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3"/>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156" name="Shape 156"/>
        <p:cNvGrpSpPr/>
        <p:nvPr/>
      </p:nvGrpSpPr>
      <p:grpSpPr>
        <a:xfrm>
          <a:off x="0" y="0"/>
          <a:ext cx="0" cy="0"/>
          <a:chOff x="0" y="0"/>
          <a:chExt cx="0" cy="0"/>
        </a:xfrm>
      </p:grpSpPr>
      <p:sp>
        <p:nvSpPr>
          <p:cNvPr id="157" name="Google Shape;157;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8" name="Google Shape;158;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9" name="Google Shape;159;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160" name="Shape 160"/>
        <p:cNvGrpSpPr/>
        <p:nvPr/>
      </p:nvGrpSpPr>
      <p:grpSpPr>
        <a:xfrm>
          <a:off x="0" y="0"/>
          <a:ext cx="0" cy="0"/>
          <a:chOff x="0" y="0"/>
          <a:chExt cx="0" cy="0"/>
        </a:xfrm>
      </p:grpSpPr>
      <p:sp>
        <p:nvSpPr>
          <p:cNvPr id="161" name="Google Shape;161;p15"/>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162" name="Google Shape;162;p15"/>
          <p:cNvSpPr/>
          <p:nvPr>
            <p:ph idx="2" type="pic"/>
          </p:nvPr>
        </p:nvSpPr>
        <p:spPr>
          <a:xfrm>
            <a:off x="4629600" y="2630549"/>
            <a:ext cx="4227300" cy="2038200"/>
          </a:xfrm>
          <a:prstGeom prst="roundRect">
            <a:avLst>
              <a:gd fmla="val 9982" name="adj"/>
            </a:avLst>
          </a:prstGeom>
          <a:noFill/>
          <a:ln>
            <a:noFill/>
          </a:ln>
        </p:spPr>
      </p:sp>
      <p:sp>
        <p:nvSpPr>
          <p:cNvPr id="163" name="Google Shape;163;p15"/>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4" name="Google Shape;164;p15"/>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5" name="Google Shape;165;p1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166" name="Shape 166"/>
        <p:cNvGrpSpPr/>
        <p:nvPr/>
      </p:nvGrpSpPr>
      <p:grpSpPr>
        <a:xfrm>
          <a:off x="0" y="0"/>
          <a:ext cx="0" cy="0"/>
          <a:chOff x="0" y="0"/>
          <a:chExt cx="0" cy="0"/>
        </a:xfrm>
      </p:grpSpPr>
      <p:sp>
        <p:nvSpPr>
          <p:cNvPr id="167" name="Google Shape;167;p16"/>
          <p:cNvSpPr/>
          <p:nvPr>
            <p:ph idx="2" type="pic"/>
          </p:nvPr>
        </p:nvSpPr>
        <p:spPr>
          <a:xfrm>
            <a:off x="4630975" y="1365900"/>
            <a:ext cx="2055000" cy="3302700"/>
          </a:xfrm>
          <a:prstGeom prst="roundRect">
            <a:avLst>
              <a:gd fmla="val 11973" name="adj"/>
            </a:avLst>
          </a:prstGeom>
          <a:noFill/>
          <a:ln>
            <a:noFill/>
          </a:ln>
        </p:spPr>
      </p:sp>
      <p:sp>
        <p:nvSpPr>
          <p:cNvPr id="168" name="Google Shape;168;p16"/>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69" name="Google Shape;169;p16"/>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170" name="Google Shape;170;p16"/>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171" name="Google Shape;171;p16"/>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172" name="Google Shape;172;p16"/>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173" name="Google Shape;173;p16"/>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4" name="Google Shape;174;p16"/>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5" name="Google Shape;175;p16"/>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6" name="Google Shape;176;p16"/>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77" name="Google Shape;177;p1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178" name="Shape 178"/>
        <p:cNvGrpSpPr/>
        <p:nvPr/>
      </p:nvGrpSpPr>
      <p:grpSpPr>
        <a:xfrm>
          <a:off x="0" y="0"/>
          <a:ext cx="0" cy="0"/>
          <a:chOff x="0" y="0"/>
          <a:chExt cx="0" cy="0"/>
        </a:xfrm>
      </p:grpSpPr>
      <p:sp>
        <p:nvSpPr>
          <p:cNvPr id="179" name="Google Shape;179;p17"/>
          <p:cNvSpPr/>
          <p:nvPr>
            <p:ph idx="2" type="pic"/>
          </p:nvPr>
        </p:nvSpPr>
        <p:spPr>
          <a:xfrm>
            <a:off x="6802025" y="1372800"/>
            <a:ext cx="2058600" cy="3296700"/>
          </a:xfrm>
          <a:prstGeom prst="roundRect">
            <a:avLst>
              <a:gd fmla="val 11530" name="adj"/>
            </a:avLst>
          </a:prstGeom>
          <a:noFill/>
          <a:ln>
            <a:noFill/>
          </a:ln>
        </p:spPr>
      </p:sp>
      <p:sp>
        <p:nvSpPr>
          <p:cNvPr id="180" name="Google Shape;180;p1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1" name="Google Shape;181;p17"/>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2" name="Google Shape;182;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17"/>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4" name="Google Shape;184;p17"/>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185" name="Google Shape;185;p17"/>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6" name="Google Shape;186;p17"/>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7" name="Google Shape;187;p17"/>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88" name="Google Shape;188;p17"/>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89" name="Google Shape;189;p17"/>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0" name="Google Shape;190;p17"/>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191" name="Google Shape;191;p17"/>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2" name="Google Shape;192;p17"/>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193" name="Shape 193"/>
        <p:cNvGrpSpPr/>
        <p:nvPr/>
      </p:nvGrpSpPr>
      <p:grpSpPr>
        <a:xfrm>
          <a:off x="0" y="0"/>
          <a:ext cx="0" cy="0"/>
          <a:chOff x="0" y="0"/>
          <a:chExt cx="0" cy="0"/>
        </a:xfrm>
      </p:grpSpPr>
      <p:sp>
        <p:nvSpPr>
          <p:cNvPr id="194" name="Google Shape;194;p18"/>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5" name="Google Shape;195;p18"/>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96" name="Google Shape;196;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18"/>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8" name="Google Shape;198;p18"/>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199" name="Google Shape;199;p18"/>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0" name="Google Shape;200;p18"/>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01" name="Google Shape;201;p18"/>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202" name="Google Shape;202;p18"/>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3" name="Google Shape;203;p18"/>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4" name="Google Shape;204;p18"/>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5" name="Google Shape;205;p18"/>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6" name="Google Shape;206;p18"/>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7" name="Google Shape;207;p18"/>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08" name="Google Shape;208;p18"/>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09" name="Google Shape;209;p18"/>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0" name="Google Shape;210;p18"/>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211" name="Shape 211"/>
        <p:cNvGrpSpPr/>
        <p:nvPr/>
      </p:nvGrpSpPr>
      <p:grpSpPr>
        <a:xfrm>
          <a:off x="0" y="0"/>
          <a:ext cx="0" cy="0"/>
          <a:chOff x="0" y="0"/>
          <a:chExt cx="0" cy="0"/>
        </a:xfrm>
      </p:grpSpPr>
      <p:sp>
        <p:nvSpPr>
          <p:cNvPr id="212" name="Google Shape;212;p1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3" name="Google Shape;213;p1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4" name="Google Shape;214;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19"/>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216" name="Google Shape;216;p19"/>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7" name="Google Shape;217;p19"/>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18" name="Google Shape;218;p19"/>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19" name="Google Shape;219;p19"/>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0" name="Google Shape;220;p19"/>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1" name="Google Shape;221;p19"/>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22" name="Google Shape;222;p19"/>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23" name="Google Shape;223;p19"/>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224" name="Google Shape;224;p19"/>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225" name="Google Shape;225;p1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226" name="Shape 226"/>
        <p:cNvGrpSpPr/>
        <p:nvPr/>
      </p:nvGrpSpPr>
      <p:grpSpPr>
        <a:xfrm>
          <a:off x="0" y="0"/>
          <a:ext cx="0" cy="0"/>
          <a:chOff x="0" y="0"/>
          <a:chExt cx="0" cy="0"/>
        </a:xfrm>
      </p:grpSpPr>
      <p:sp>
        <p:nvSpPr>
          <p:cNvPr id="227" name="Google Shape;227;p2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8" name="Google Shape;228;p2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9" name="Google Shape;229;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1" name="Google Shape;231;p20"/>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2" name="Google Shape;232;p20"/>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3" name="Google Shape;233;p20"/>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4" name="Google Shape;234;p20"/>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5" name="Google Shape;235;p20"/>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6" name="Google Shape;236;p20"/>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7" name="Google Shape;237;p20"/>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38" name="Google Shape;238;p20"/>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39" name="Google Shape;239;p20"/>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0" name="Google Shape;240;p20"/>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1" name="Google Shape;241;p20"/>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2" name="Google Shape;242;p20"/>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3" name="Google Shape;243;p20"/>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4" name="Google Shape;244;p20"/>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5" name="Google Shape;245;p20"/>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6" name="Google Shape;246;p20"/>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7" name="Google Shape;247;p20"/>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8" name="Google Shape;248;p20"/>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9" name="Google Shape;249;p20"/>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22" name="Shape 22"/>
        <p:cNvGrpSpPr/>
        <p:nvPr/>
      </p:nvGrpSpPr>
      <p:grpSpPr>
        <a:xfrm>
          <a:off x="0" y="0"/>
          <a:ext cx="0" cy="0"/>
          <a:chOff x="0" y="0"/>
          <a:chExt cx="0" cy="0"/>
        </a:xfrm>
      </p:grpSpPr>
      <p:sp>
        <p:nvSpPr>
          <p:cNvPr id="23" name="Google Shape;23;p3"/>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24" name="Google Shape;24;p3"/>
          <p:cNvGrpSpPr/>
          <p:nvPr/>
        </p:nvGrpSpPr>
        <p:grpSpPr>
          <a:xfrm>
            <a:off x="5689900" y="0"/>
            <a:ext cx="2908801" cy="5143500"/>
            <a:chOff x="5689900" y="0"/>
            <a:chExt cx="2908801" cy="5143500"/>
          </a:xfrm>
        </p:grpSpPr>
        <p:pic>
          <p:nvPicPr>
            <p:cNvPr id="25" name="Google Shape;25;p3"/>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26" name="Google Shape;26;p3"/>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27" name="Google Shape;27;p3"/>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21"/>
          <p:cNvSpPr/>
          <p:nvPr>
            <p:ph idx="2" type="pic"/>
          </p:nvPr>
        </p:nvSpPr>
        <p:spPr>
          <a:xfrm>
            <a:off x="284700" y="1440150"/>
            <a:ext cx="605100" cy="1413900"/>
          </a:xfrm>
          <a:prstGeom prst="roundRect">
            <a:avLst>
              <a:gd fmla="val 50000" name="adj"/>
            </a:avLst>
          </a:prstGeom>
          <a:noFill/>
          <a:ln>
            <a:noFill/>
          </a:ln>
        </p:spPr>
      </p:sp>
      <p:sp>
        <p:nvSpPr>
          <p:cNvPr id="252" name="Google Shape;252;p21"/>
          <p:cNvSpPr/>
          <p:nvPr>
            <p:ph idx="3" type="pic"/>
          </p:nvPr>
        </p:nvSpPr>
        <p:spPr>
          <a:xfrm>
            <a:off x="1002300" y="1440150"/>
            <a:ext cx="2055000" cy="1413900"/>
          </a:xfrm>
          <a:prstGeom prst="roundRect">
            <a:avLst>
              <a:gd fmla="val 16960" name="adj"/>
            </a:avLst>
          </a:prstGeom>
          <a:noFill/>
          <a:ln>
            <a:noFill/>
          </a:ln>
        </p:spPr>
      </p:sp>
      <p:sp>
        <p:nvSpPr>
          <p:cNvPr id="253" name="Google Shape;253;p21"/>
          <p:cNvSpPr/>
          <p:nvPr>
            <p:ph idx="4" type="pic"/>
          </p:nvPr>
        </p:nvSpPr>
        <p:spPr>
          <a:xfrm>
            <a:off x="3185700" y="1440150"/>
            <a:ext cx="605100" cy="1413900"/>
          </a:xfrm>
          <a:prstGeom prst="roundRect">
            <a:avLst>
              <a:gd fmla="val 50000" name="adj"/>
            </a:avLst>
          </a:prstGeom>
          <a:noFill/>
          <a:ln>
            <a:noFill/>
          </a:ln>
        </p:spPr>
      </p:sp>
      <p:sp>
        <p:nvSpPr>
          <p:cNvPr id="254" name="Google Shape;254;p21"/>
          <p:cNvSpPr/>
          <p:nvPr>
            <p:ph idx="5" type="pic"/>
          </p:nvPr>
        </p:nvSpPr>
        <p:spPr>
          <a:xfrm>
            <a:off x="3903300" y="1440150"/>
            <a:ext cx="2055000" cy="1413900"/>
          </a:xfrm>
          <a:prstGeom prst="roundRect">
            <a:avLst>
              <a:gd fmla="val 16960" name="adj"/>
            </a:avLst>
          </a:prstGeom>
          <a:noFill/>
          <a:ln>
            <a:noFill/>
          </a:ln>
        </p:spPr>
      </p:sp>
      <p:sp>
        <p:nvSpPr>
          <p:cNvPr id="255" name="Google Shape;255;p21"/>
          <p:cNvSpPr/>
          <p:nvPr>
            <p:ph idx="6" type="pic"/>
          </p:nvPr>
        </p:nvSpPr>
        <p:spPr>
          <a:xfrm>
            <a:off x="6086700" y="1440150"/>
            <a:ext cx="605100" cy="1413900"/>
          </a:xfrm>
          <a:prstGeom prst="roundRect">
            <a:avLst>
              <a:gd fmla="val 50000" name="adj"/>
            </a:avLst>
          </a:prstGeom>
          <a:noFill/>
          <a:ln>
            <a:noFill/>
          </a:ln>
        </p:spPr>
      </p:sp>
      <p:sp>
        <p:nvSpPr>
          <p:cNvPr id="256" name="Google Shape;256;p21"/>
          <p:cNvSpPr/>
          <p:nvPr>
            <p:ph idx="7" type="pic"/>
          </p:nvPr>
        </p:nvSpPr>
        <p:spPr>
          <a:xfrm>
            <a:off x="6804300" y="1440150"/>
            <a:ext cx="2055000" cy="1413900"/>
          </a:xfrm>
          <a:prstGeom prst="roundRect">
            <a:avLst>
              <a:gd fmla="val 16960" name="adj"/>
            </a:avLst>
          </a:prstGeom>
          <a:noFill/>
          <a:ln>
            <a:noFill/>
          </a:ln>
        </p:spPr>
      </p:sp>
      <p:sp>
        <p:nvSpPr>
          <p:cNvPr id="257" name="Google Shape;257;p2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58" name="Google Shape;258;p21"/>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9" name="Google Shape;259;p21"/>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0" name="Google Shape;260;p21"/>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1" name="Google Shape;261;p21"/>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62" name="Google Shape;262;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1"/>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4" name="Google Shape;264;p21"/>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5" name="Google Shape;265;p21"/>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66" name="Google Shape;266;p21"/>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22"/>
          <p:cNvSpPr/>
          <p:nvPr>
            <p:ph idx="2" type="pic"/>
          </p:nvPr>
        </p:nvSpPr>
        <p:spPr>
          <a:xfrm>
            <a:off x="284700" y="2901150"/>
            <a:ext cx="2772600" cy="1770900"/>
          </a:xfrm>
          <a:prstGeom prst="roundRect">
            <a:avLst>
              <a:gd fmla="val 16667" name="adj"/>
            </a:avLst>
          </a:prstGeom>
          <a:noFill/>
          <a:ln>
            <a:noFill/>
          </a:ln>
        </p:spPr>
      </p:sp>
      <p:sp>
        <p:nvSpPr>
          <p:cNvPr id="269" name="Google Shape;269;p22"/>
          <p:cNvSpPr/>
          <p:nvPr>
            <p:ph idx="3" type="pic"/>
          </p:nvPr>
        </p:nvSpPr>
        <p:spPr>
          <a:xfrm>
            <a:off x="3185800" y="2901150"/>
            <a:ext cx="2772600" cy="1770900"/>
          </a:xfrm>
          <a:prstGeom prst="roundRect">
            <a:avLst>
              <a:gd fmla="val 16667" name="adj"/>
            </a:avLst>
          </a:prstGeom>
          <a:noFill/>
          <a:ln>
            <a:noFill/>
          </a:ln>
        </p:spPr>
      </p:sp>
      <p:sp>
        <p:nvSpPr>
          <p:cNvPr id="270" name="Google Shape;270;p22"/>
          <p:cNvSpPr/>
          <p:nvPr>
            <p:ph idx="4" type="pic"/>
          </p:nvPr>
        </p:nvSpPr>
        <p:spPr>
          <a:xfrm>
            <a:off x="3185800" y="1440150"/>
            <a:ext cx="2772600" cy="1347600"/>
          </a:xfrm>
          <a:prstGeom prst="roundRect">
            <a:avLst>
              <a:gd fmla="val 16667" name="adj"/>
            </a:avLst>
          </a:prstGeom>
          <a:noFill/>
          <a:ln>
            <a:noFill/>
          </a:ln>
        </p:spPr>
      </p:sp>
      <p:sp>
        <p:nvSpPr>
          <p:cNvPr id="271" name="Google Shape;271;p2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2" name="Google Shape;272;p22"/>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3" name="Google Shape;273;p22"/>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274" name="Google Shape;274;p22"/>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75" name="Google Shape;275;p2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76" name="Google Shape;276;p22"/>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277" name="Shape 277"/>
        <p:cNvGrpSpPr/>
        <p:nvPr/>
      </p:nvGrpSpPr>
      <p:grpSpPr>
        <a:xfrm>
          <a:off x="0" y="0"/>
          <a:ext cx="0" cy="0"/>
          <a:chOff x="0" y="0"/>
          <a:chExt cx="0" cy="0"/>
        </a:xfrm>
      </p:grpSpPr>
      <p:sp>
        <p:nvSpPr>
          <p:cNvPr id="278" name="Google Shape;278;p23"/>
          <p:cNvSpPr/>
          <p:nvPr>
            <p:ph idx="2" type="pic"/>
          </p:nvPr>
        </p:nvSpPr>
        <p:spPr>
          <a:xfrm>
            <a:off x="-10475" y="0"/>
            <a:ext cx="9167700" cy="5143500"/>
          </a:xfrm>
          <a:prstGeom prst="rect">
            <a:avLst/>
          </a:prstGeom>
          <a:noFill/>
          <a:ln>
            <a:noFill/>
          </a:ln>
        </p:spPr>
      </p:sp>
      <p:sp>
        <p:nvSpPr>
          <p:cNvPr id="279" name="Google Shape;279;p23"/>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0" name="Google Shape;280;p23"/>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1" name="Google Shape;281;p23"/>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2" name="Google Shape;282;p23"/>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83" name="Google Shape;283;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284" name="Shape 284"/>
        <p:cNvGrpSpPr/>
        <p:nvPr/>
      </p:nvGrpSpPr>
      <p:grpSpPr>
        <a:xfrm>
          <a:off x="0" y="0"/>
          <a:ext cx="0" cy="0"/>
          <a:chOff x="0" y="0"/>
          <a:chExt cx="0" cy="0"/>
        </a:xfrm>
      </p:grpSpPr>
      <p:sp>
        <p:nvSpPr>
          <p:cNvPr id="285" name="Google Shape;285;p24"/>
          <p:cNvSpPr/>
          <p:nvPr>
            <p:ph idx="2" type="pic"/>
          </p:nvPr>
        </p:nvSpPr>
        <p:spPr>
          <a:xfrm>
            <a:off x="-10475" y="0"/>
            <a:ext cx="9167700" cy="5143500"/>
          </a:xfrm>
          <a:prstGeom prst="rect">
            <a:avLst/>
          </a:prstGeom>
          <a:noFill/>
          <a:ln>
            <a:noFill/>
          </a:ln>
        </p:spPr>
      </p:sp>
      <p:sp>
        <p:nvSpPr>
          <p:cNvPr id="286" name="Google Shape;286;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7" name="Google Shape;287;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88" name="Google Shape;288;p24"/>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89" name="Google Shape;289;p24"/>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290" name="Google Shape;290;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4" name="Google Shape;294;p25"/>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95" name="Google Shape;295;p25"/>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296" name="Google Shape;296;p25"/>
          <p:cNvSpPr/>
          <p:nvPr>
            <p:ph idx="4" type="pic"/>
          </p:nvPr>
        </p:nvSpPr>
        <p:spPr>
          <a:xfrm>
            <a:off x="4623425" y="672675"/>
            <a:ext cx="4247100" cy="1839300"/>
          </a:xfrm>
          <a:prstGeom prst="roundRect">
            <a:avLst>
              <a:gd fmla="val 14674" name="adj"/>
            </a:avLst>
          </a:prstGeom>
          <a:noFill/>
          <a:ln>
            <a:noFill/>
          </a:ln>
        </p:spPr>
      </p:sp>
      <p:sp>
        <p:nvSpPr>
          <p:cNvPr id="297" name="Google Shape;297;p25"/>
          <p:cNvSpPr/>
          <p:nvPr>
            <p:ph idx="5" type="pic"/>
          </p:nvPr>
        </p:nvSpPr>
        <p:spPr>
          <a:xfrm>
            <a:off x="4623425" y="2629425"/>
            <a:ext cx="4227600" cy="1074000"/>
          </a:xfrm>
          <a:prstGeom prst="roundRect">
            <a:avLst>
              <a:gd fmla="val 50000" name="adj"/>
            </a:avLst>
          </a:prstGeom>
          <a:noFill/>
          <a:ln>
            <a:noFill/>
          </a:ln>
        </p:spPr>
      </p:sp>
      <p:sp>
        <p:nvSpPr>
          <p:cNvPr id="298" name="Google Shape;298;p25"/>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299" name="Google Shape;299;p25"/>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0" name="Google Shape;300;p25"/>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01" name="Google Shape;301;p25"/>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02" name="Google Shape;302;p25"/>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303" name="Google Shape;303;p25"/>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304" name="Shape 304"/>
        <p:cNvGrpSpPr/>
        <p:nvPr/>
      </p:nvGrpSpPr>
      <p:grpSpPr>
        <a:xfrm>
          <a:off x="0" y="0"/>
          <a:ext cx="0" cy="0"/>
          <a:chOff x="0" y="0"/>
          <a:chExt cx="0" cy="0"/>
        </a:xfrm>
      </p:grpSpPr>
      <p:sp>
        <p:nvSpPr>
          <p:cNvPr id="305" name="Google Shape;305;p26"/>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6" name="Google Shape;306;p26"/>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7" name="Google Shape;307;p26"/>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08" name="Google Shape;308;p26"/>
          <p:cNvSpPr/>
          <p:nvPr>
            <p:ph idx="3" type="pic"/>
          </p:nvPr>
        </p:nvSpPr>
        <p:spPr>
          <a:xfrm>
            <a:off x="6806700" y="1335775"/>
            <a:ext cx="1821600" cy="2563500"/>
          </a:xfrm>
          <a:prstGeom prst="roundRect">
            <a:avLst>
              <a:gd fmla="val 13098" name="adj"/>
            </a:avLst>
          </a:prstGeom>
          <a:noFill/>
          <a:ln>
            <a:noFill/>
          </a:ln>
        </p:spPr>
      </p:sp>
      <p:sp>
        <p:nvSpPr>
          <p:cNvPr id="309" name="Google Shape;309;p26"/>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10" name="Google Shape;310;p26"/>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1" name="Google Shape;311;p26"/>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2" name="Google Shape;312;p26"/>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13" name="Google Shape;313;p26"/>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14" name="Google Shape;314;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315" name="Shape 315"/>
        <p:cNvGrpSpPr/>
        <p:nvPr/>
      </p:nvGrpSpPr>
      <p:grpSpPr>
        <a:xfrm>
          <a:off x="0" y="0"/>
          <a:ext cx="0" cy="0"/>
          <a:chOff x="0" y="0"/>
          <a:chExt cx="0" cy="0"/>
        </a:xfrm>
      </p:grpSpPr>
      <p:sp>
        <p:nvSpPr>
          <p:cNvPr id="316" name="Google Shape;316;p27"/>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17" name="Google Shape;317;p27"/>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8" name="Google Shape;318;p27"/>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19" name="Google Shape;319;p27"/>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20" name="Google Shape;320;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1" name="Google Shape;321;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2" name="Google Shape;322;p27"/>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23" name="Google Shape;323;p27"/>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24" name="Google Shape;324;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325" name="Shape 325"/>
        <p:cNvGrpSpPr/>
        <p:nvPr/>
      </p:nvGrpSpPr>
      <p:grpSpPr>
        <a:xfrm>
          <a:off x="0" y="0"/>
          <a:ext cx="0" cy="0"/>
          <a:chOff x="0" y="0"/>
          <a:chExt cx="0" cy="0"/>
        </a:xfrm>
      </p:grpSpPr>
      <p:sp>
        <p:nvSpPr>
          <p:cNvPr id="326" name="Google Shape;326;p28"/>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7" name="Google Shape;327;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28"/>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29" name="Google Shape;329;p28"/>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0" name="Google Shape;330;p28"/>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1" name="Google Shape;331;p28"/>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32" name="Google Shape;332;p28"/>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33" name="Google Shape;333;p28"/>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34" name="Google Shape;334;p28"/>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5" name="Google Shape;335;p28"/>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6" name="Google Shape;336;p28"/>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337" name="Shape 337"/>
        <p:cNvGrpSpPr/>
        <p:nvPr/>
      </p:nvGrpSpPr>
      <p:grpSpPr>
        <a:xfrm>
          <a:off x="0" y="0"/>
          <a:ext cx="0" cy="0"/>
          <a:chOff x="0" y="0"/>
          <a:chExt cx="0" cy="0"/>
        </a:xfrm>
      </p:grpSpPr>
      <p:pic>
        <p:nvPicPr>
          <p:cNvPr id="338" name="Google Shape;338;p29"/>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39" name="Google Shape;339;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0" name="Google Shape;340;p2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1" name="Google Shape;341;p29"/>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42" name="Google Shape;342;p29"/>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3" name="Google Shape;343;p29"/>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4" name="Google Shape;344;p29"/>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5" name="Google Shape;345;p29"/>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6" name="Google Shape;346;p29"/>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7" name="Google Shape;347;p29"/>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48" name="Google Shape;348;p29"/>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49" name="Google Shape;349;p29"/>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0" name="Google Shape;350;p29"/>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1" name="Google Shape;351;p29"/>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52" name="Google Shape;352;p29"/>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3" name="Google Shape;353;p29"/>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54" name="Google Shape;354;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5" name="Shape 355"/>
        <p:cNvGrpSpPr/>
        <p:nvPr/>
      </p:nvGrpSpPr>
      <p:grpSpPr>
        <a:xfrm>
          <a:off x="0" y="0"/>
          <a:ext cx="0" cy="0"/>
          <a:chOff x="0" y="0"/>
          <a:chExt cx="0" cy="0"/>
        </a:xfrm>
      </p:grpSpPr>
      <p:sp>
        <p:nvSpPr>
          <p:cNvPr id="356" name="Google Shape;356;p30"/>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57" name="Google Shape;357;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28" name="Shape 28"/>
        <p:cNvGrpSpPr/>
        <p:nvPr/>
      </p:nvGrpSpPr>
      <p:grpSpPr>
        <a:xfrm>
          <a:off x="0" y="0"/>
          <a:ext cx="0" cy="0"/>
          <a:chOff x="0" y="0"/>
          <a:chExt cx="0" cy="0"/>
        </a:xfrm>
      </p:grpSpPr>
      <p:sp>
        <p:nvSpPr>
          <p:cNvPr id="29" name="Google Shape;29;p4"/>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0" name="Google Shape;30;p4"/>
          <p:cNvSpPr/>
          <p:nvPr>
            <p:ph idx="2" type="pic"/>
          </p:nvPr>
        </p:nvSpPr>
        <p:spPr>
          <a:xfrm>
            <a:off x="598225" y="3900375"/>
            <a:ext cx="571200" cy="571200"/>
          </a:xfrm>
          <a:prstGeom prst="ellipse">
            <a:avLst/>
          </a:prstGeom>
          <a:noFill/>
          <a:ln>
            <a:noFill/>
          </a:ln>
        </p:spPr>
      </p:sp>
      <p:sp>
        <p:nvSpPr>
          <p:cNvPr id="31" name="Google Shape;31;p4"/>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32" name="Google Shape;32;p4"/>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3" name="Google Shape;33;p4"/>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34" name="Google Shape;34;p4"/>
          <p:cNvGrpSpPr/>
          <p:nvPr/>
        </p:nvGrpSpPr>
        <p:grpSpPr>
          <a:xfrm>
            <a:off x="5689900" y="0"/>
            <a:ext cx="2908801" cy="5143500"/>
            <a:chOff x="5689900" y="0"/>
            <a:chExt cx="2908801" cy="5143500"/>
          </a:xfrm>
        </p:grpSpPr>
        <p:pic>
          <p:nvPicPr>
            <p:cNvPr id="35" name="Google Shape;35;p4"/>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36" name="Google Shape;36;p4"/>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37" name="Google Shape;37;p4"/>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8" name="Shape 358"/>
        <p:cNvGrpSpPr/>
        <p:nvPr/>
      </p:nvGrpSpPr>
      <p:grpSpPr>
        <a:xfrm>
          <a:off x="0" y="0"/>
          <a:ext cx="0" cy="0"/>
          <a:chOff x="0" y="0"/>
          <a:chExt cx="0" cy="0"/>
        </a:xfrm>
      </p:grpSpPr>
      <p:sp>
        <p:nvSpPr>
          <p:cNvPr id="359" name="Google Shape;359;p31"/>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2" name="Google Shape;36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3" name="Shape 363"/>
        <p:cNvGrpSpPr/>
        <p:nvPr/>
      </p:nvGrpSpPr>
      <p:grpSpPr>
        <a:xfrm>
          <a:off x="0" y="0"/>
          <a:ext cx="0" cy="0"/>
          <a:chOff x="0" y="0"/>
          <a:chExt cx="0" cy="0"/>
        </a:xfrm>
      </p:grpSpPr>
      <p:sp>
        <p:nvSpPr>
          <p:cNvPr id="364" name="Google Shape;364;p33"/>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5" name="Google Shape;365;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6" name="Google Shape;366;p33"/>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7" name="Shape 367"/>
        <p:cNvGrpSpPr/>
        <p:nvPr/>
      </p:nvGrpSpPr>
      <p:grpSpPr>
        <a:xfrm>
          <a:off x="0" y="0"/>
          <a:ext cx="0" cy="0"/>
          <a:chOff x="0" y="0"/>
          <a:chExt cx="0" cy="0"/>
        </a:xfrm>
      </p:grpSpPr>
      <p:sp>
        <p:nvSpPr>
          <p:cNvPr id="368" name="Google Shape;368;p3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9" name="Shape 369"/>
        <p:cNvGrpSpPr/>
        <p:nvPr/>
      </p:nvGrpSpPr>
      <p:grpSpPr>
        <a:xfrm>
          <a:off x="0" y="0"/>
          <a:ext cx="0" cy="0"/>
          <a:chOff x="0" y="0"/>
          <a:chExt cx="0" cy="0"/>
        </a:xfrm>
      </p:grpSpPr>
      <p:sp>
        <p:nvSpPr>
          <p:cNvPr id="370" name="Google Shape;370;p35"/>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71" name="Google Shape;371;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72" name="Shape 372"/>
        <p:cNvGrpSpPr/>
        <p:nvPr/>
      </p:nvGrpSpPr>
      <p:grpSpPr>
        <a:xfrm>
          <a:off x="0" y="0"/>
          <a:ext cx="0" cy="0"/>
          <a:chOff x="0" y="0"/>
          <a:chExt cx="0" cy="0"/>
        </a:xfrm>
      </p:grpSpPr>
      <p:sp>
        <p:nvSpPr>
          <p:cNvPr id="373" name="Google Shape;373;p36"/>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4" name="Shape 374"/>
        <p:cNvGrpSpPr/>
        <p:nvPr/>
      </p:nvGrpSpPr>
      <p:grpSpPr>
        <a:xfrm>
          <a:off x="0" y="0"/>
          <a:ext cx="0" cy="0"/>
          <a:chOff x="0" y="0"/>
          <a:chExt cx="0" cy="0"/>
        </a:xfrm>
      </p:grpSpPr>
      <p:sp>
        <p:nvSpPr>
          <p:cNvPr id="375" name="Google Shape;375;p37"/>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76" name="Google Shape;376;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77" name="Google Shape;377;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8" name="Shape 378"/>
        <p:cNvGrpSpPr/>
        <p:nvPr/>
      </p:nvGrpSpPr>
      <p:grpSpPr>
        <a:xfrm>
          <a:off x="0" y="0"/>
          <a:ext cx="0" cy="0"/>
          <a:chOff x="0" y="0"/>
          <a:chExt cx="0" cy="0"/>
        </a:xfrm>
      </p:grpSpPr>
      <p:sp>
        <p:nvSpPr>
          <p:cNvPr id="379" name="Google Shape;379;p3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0" name="Shape 380"/>
        <p:cNvGrpSpPr/>
        <p:nvPr/>
      </p:nvGrpSpPr>
      <p:grpSpPr>
        <a:xfrm>
          <a:off x="0" y="0"/>
          <a:ext cx="0" cy="0"/>
          <a:chOff x="0" y="0"/>
          <a:chExt cx="0" cy="0"/>
        </a:xfrm>
      </p:grpSpPr>
      <p:sp>
        <p:nvSpPr>
          <p:cNvPr id="381" name="Google Shape;381;p39"/>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82" name="Google Shape;382;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3" name="Shape 3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40" name="Google Shape;40;p5"/>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1" name="Google Shape;41;p5"/>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2" name="Google Shape;42;p5"/>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43" name="Google Shape;43;p5"/>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44" name="Google Shape;44;p5"/>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49" name="Google Shape;49;p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1" name="Google Shape;51;p5"/>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2" name="Google Shape;52;p5"/>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3" name="Google Shape;53;p5"/>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4" name="Google Shape;54;p5"/>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55" name="Google Shape;55;p5"/>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4" name="Shape 384"/>
        <p:cNvGrpSpPr/>
        <p:nvPr/>
      </p:nvGrpSpPr>
      <p:grpSpPr>
        <a:xfrm>
          <a:off x="0" y="0"/>
          <a:ext cx="0" cy="0"/>
          <a:chOff x="0" y="0"/>
          <a:chExt cx="0" cy="0"/>
        </a:xfrm>
      </p:grpSpPr>
      <p:sp>
        <p:nvSpPr>
          <p:cNvPr id="385" name="Google Shape;385;p41"/>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9" name="Google Shape;389;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0" name="Google Shape;390;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1" name="Google Shape;391;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92" name="Shape 392"/>
        <p:cNvGrpSpPr/>
        <p:nvPr/>
      </p:nvGrpSpPr>
      <p:grpSpPr>
        <a:xfrm>
          <a:off x="0" y="0"/>
          <a:ext cx="0" cy="0"/>
          <a:chOff x="0" y="0"/>
          <a:chExt cx="0" cy="0"/>
        </a:xfrm>
      </p:grpSpPr>
      <p:sp>
        <p:nvSpPr>
          <p:cNvPr id="393" name="Google Shape;393;p42"/>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4" name="Google Shape;394;p42"/>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5" name="Google Shape;395;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6" name="Shape 396"/>
        <p:cNvGrpSpPr/>
        <p:nvPr/>
      </p:nvGrpSpPr>
      <p:grpSpPr>
        <a:xfrm>
          <a:off x="0" y="0"/>
          <a:ext cx="0" cy="0"/>
          <a:chOff x="0" y="0"/>
          <a:chExt cx="0" cy="0"/>
        </a:xfrm>
      </p:grpSpPr>
      <p:sp>
        <p:nvSpPr>
          <p:cNvPr id="397" name="Google Shape;397;p43"/>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98" name="Google Shape;398;p43"/>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9" name="Google Shape;399;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0" name="Google Shape;400;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02" name="Shape 402"/>
        <p:cNvGrpSpPr/>
        <p:nvPr/>
      </p:nvGrpSpPr>
      <p:grpSpPr>
        <a:xfrm>
          <a:off x="0" y="0"/>
          <a:ext cx="0" cy="0"/>
          <a:chOff x="0" y="0"/>
          <a:chExt cx="0" cy="0"/>
        </a:xfrm>
      </p:grpSpPr>
      <p:sp>
        <p:nvSpPr>
          <p:cNvPr id="403" name="Google Shape;403;p44"/>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04" name="Google Shape;404;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5" name="Google Shape;405;p44"/>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06" name="Google Shape;406;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7" name="Google Shape;407;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8" name="Google Shape;408;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9" name="Google Shape;409;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12" name="Google Shape;412;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3" name="Google Shape;413;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4" name="Google Shape;414;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5" name="Google Shape;415;p45"/>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6" name="Google Shape;416;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7" name="Google Shape;417;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8" name="Google Shape;418;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20" name="Shape 420"/>
        <p:cNvGrpSpPr/>
        <p:nvPr/>
      </p:nvGrpSpPr>
      <p:grpSpPr>
        <a:xfrm>
          <a:off x="0" y="0"/>
          <a:ext cx="0" cy="0"/>
          <a:chOff x="0" y="0"/>
          <a:chExt cx="0" cy="0"/>
        </a:xfrm>
      </p:grpSpPr>
      <p:sp>
        <p:nvSpPr>
          <p:cNvPr id="421" name="Google Shape;421;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2" name="Google Shape;422;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3" name="Shape 423"/>
        <p:cNvGrpSpPr/>
        <p:nvPr/>
      </p:nvGrpSpPr>
      <p:grpSpPr>
        <a:xfrm>
          <a:off x="0" y="0"/>
          <a:ext cx="0" cy="0"/>
          <a:chOff x="0" y="0"/>
          <a:chExt cx="0" cy="0"/>
        </a:xfrm>
      </p:grpSpPr>
      <p:sp>
        <p:nvSpPr>
          <p:cNvPr id="424" name="Google Shape;424;p47"/>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25" name="Google Shape;425;p47"/>
          <p:cNvSpPr/>
          <p:nvPr>
            <p:ph idx="2" type="pic"/>
          </p:nvPr>
        </p:nvSpPr>
        <p:spPr>
          <a:xfrm>
            <a:off x="4804825" y="1133300"/>
            <a:ext cx="4027500" cy="2392800"/>
          </a:xfrm>
          <a:prstGeom prst="rect">
            <a:avLst/>
          </a:prstGeom>
          <a:noFill/>
          <a:ln>
            <a:noFill/>
          </a:ln>
        </p:spPr>
      </p:sp>
      <p:sp>
        <p:nvSpPr>
          <p:cNvPr id="426" name="Google Shape;426;p47"/>
          <p:cNvSpPr/>
          <p:nvPr>
            <p:ph idx="3" type="pic"/>
          </p:nvPr>
        </p:nvSpPr>
        <p:spPr>
          <a:xfrm>
            <a:off x="311725" y="1133300"/>
            <a:ext cx="4027500" cy="2392800"/>
          </a:xfrm>
          <a:prstGeom prst="rect">
            <a:avLst/>
          </a:prstGeom>
          <a:noFill/>
          <a:ln>
            <a:noFill/>
          </a:ln>
        </p:spPr>
      </p:sp>
      <p:sp>
        <p:nvSpPr>
          <p:cNvPr id="427" name="Google Shape;427;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8" name="Google Shape;428;p47"/>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9" name="Google Shape;429;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0" name="Google Shape;430;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31" name="Shape 431"/>
        <p:cNvGrpSpPr/>
        <p:nvPr/>
      </p:nvGrpSpPr>
      <p:grpSpPr>
        <a:xfrm>
          <a:off x="0" y="0"/>
          <a:ext cx="0" cy="0"/>
          <a:chOff x="0" y="0"/>
          <a:chExt cx="0" cy="0"/>
        </a:xfrm>
      </p:grpSpPr>
      <p:sp>
        <p:nvSpPr>
          <p:cNvPr id="432" name="Google Shape;432;p48"/>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33" name="Google Shape;433;p48"/>
          <p:cNvSpPr/>
          <p:nvPr>
            <p:ph idx="2" type="pic"/>
          </p:nvPr>
        </p:nvSpPr>
        <p:spPr>
          <a:xfrm>
            <a:off x="6205225" y="1128325"/>
            <a:ext cx="2627100" cy="2273100"/>
          </a:xfrm>
          <a:prstGeom prst="rect">
            <a:avLst/>
          </a:prstGeom>
          <a:noFill/>
          <a:ln>
            <a:noFill/>
          </a:ln>
        </p:spPr>
      </p:sp>
      <p:sp>
        <p:nvSpPr>
          <p:cNvPr id="434" name="Google Shape;434;p48"/>
          <p:cNvSpPr/>
          <p:nvPr>
            <p:ph idx="3" type="pic"/>
          </p:nvPr>
        </p:nvSpPr>
        <p:spPr>
          <a:xfrm>
            <a:off x="311725" y="1128325"/>
            <a:ext cx="2627100" cy="2273100"/>
          </a:xfrm>
          <a:prstGeom prst="rect">
            <a:avLst/>
          </a:prstGeom>
          <a:noFill/>
          <a:ln>
            <a:noFill/>
          </a:ln>
        </p:spPr>
      </p:sp>
      <p:sp>
        <p:nvSpPr>
          <p:cNvPr id="435" name="Google Shape;435;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6" name="Google Shape;436;p48"/>
          <p:cNvSpPr/>
          <p:nvPr>
            <p:ph idx="5" type="pic"/>
          </p:nvPr>
        </p:nvSpPr>
        <p:spPr>
          <a:xfrm>
            <a:off x="3255250" y="1128325"/>
            <a:ext cx="2627100" cy="2273100"/>
          </a:xfrm>
          <a:prstGeom prst="rect">
            <a:avLst/>
          </a:prstGeom>
          <a:noFill/>
          <a:ln>
            <a:noFill/>
          </a:ln>
        </p:spPr>
      </p:sp>
      <p:sp>
        <p:nvSpPr>
          <p:cNvPr id="437" name="Google Shape;437;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8" name="Google Shape;438;p4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9" name="Google Shape;439;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0" name="Google Shape;440;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1" name="Google Shape;441;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42" name="Shape 442"/>
        <p:cNvGrpSpPr/>
        <p:nvPr/>
      </p:nvGrpSpPr>
      <p:grpSpPr>
        <a:xfrm>
          <a:off x="0" y="0"/>
          <a:ext cx="0" cy="0"/>
          <a:chOff x="0" y="0"/>
          <a:chExt cx="0" cy="0"/>
        </a:xfrm>
      </p:grpSpPr>
      <p:sp>
        <p:nvSpPr>
          <p:cNvPr id="443" name="Google Shape;443;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4" name="Shape 444"/>
        <p:cNvGrpSpPr/>
        <p:nvPr/>
      </p:nvGrpSpPr>
      <p:grpSpPr>
        <a:xfrm>
          <a:off x="0" y="0"/>
          <a:ext cx="0" cy="0"/>
          <a:chOff x="0" y="0"/>
          <a:chExt cx="0" cy="0"/>
        </a:xfrm>
      </p:grpSpPr>
      <p:sp>
        <p:nvSpPr>
          <p:cNvPr id="445" name="Google Shape;445;p50"/>
          <p:cNvSpPr/>
          <p:nvPr>
            <p:ph idx="2" type="pic"/>
          </p:nvPr>
        </p:nvSpPr>
        <p:spPr>
          <a:xfrm>
            <a:off x="3389600" y="118913"/>
            <a:ext cx="1643700" cy="1535100"/>
          </a:xfrm>
          <a:prstGeom prst="rect">
            <a:avLst/>
          </a:prstGeom>
          <a:noFill/>
          <a:ln>
            <a:noFill/>
          </a:ln>
        </p:spPr>
      </p:sp>
      <p:sp>
        <p:nvSpPr>
          <p:cNvPr id="446" name="Google Shape;446;p50"/>
          <p:cNvSpPr/>
          <p:nvPr>
            <p:ph idx="3" type="pic"/>
          </p:nvPr>
        </p:nvSpPr>
        <p:spPr>
          <a:xfrm>
            <a:off x="5195935" y="118913"/>
            <a:ext cx="1643700" cy="1535100"/>
          </a:xfrm>
          <a:prstGeom prst="rect">
            <a:avLst/>
          </a:prstGeom>
          <a:noFill/>
          <a:ln>
            <a:noFill/>
          </a:ln>
        </p:spPr>
      </p:sp>
      <p:sp>
        <p:nvSpPr>
          <p:cNvPr id="447" name="Google Shape;447;p50"/>
          <p:cNvSpPr/>
          <p:nvPr>
            <p:ph idx="4" type="pic"/>
          </p:nvPr>
        </p:nvSpPr>
        <p:spPr>
          <a:xfrm>
            <a:off x="7002270" y="118913"/>
            <a:ext cx="1643700" cy="1535100"/>
          </a:xfrm>
          <a:prstGeom prst="rect">
            <a:avLst/>
          </a:prstGeom>
          <a:noFill/>
          <a:ln>
            <a:noFill/>
          </a:ln>
        </p:spPr>
      </p:sp>
      <p:sp>
        <p:nvSpPr>
          <p:cNvPr id="448" name="Google Shape;448;p50"/>
          <p:cNvSpPr/>
          <p:nvPr>
            <p:ph idx="5" type="pic"/>
          </p:nvPr>
        </p:nvSpPr>
        <p:spPr>
          <a:xfrm>
            <a:off x="3389588" y="1804212"/>
            <a:ext cx="1643700" cy="1535100"/>
          </a:xfrm>
          <a:prstGeom prst="rect">
            <a:avLst/>
          </a:prstGeom>
          <a:noFill/>
          <a:ln>
            <a:noFill/>
          </a:ln>
        </p:spPr>
      </p:sp>
      <p:sp>
        <p:nvSpPr>
          <p:cNvPr id="449" name="Google Shape;449;p50"/>
          <p:cNvSpPr/>
          <p:nvPr>
            <p:ph idx="6" type="pic"/>
          </p:nvPr>
        </p:nvSpPr>
        <p:spPr>
          <a:xfrm>
            <a:off x="5195922" y="1804212"/>
            <a:ext cx="1643700" cy="1535100"/>
          </a:xfrm>
          <a:prstGeom prst="rect">
            <a:avLst/>
          </a:prstGeom>
          <a:noFill/>
          <a:ln>
            <a:noFill/>
          </a:ln>
        </p:spPr>
      </p:sp>
      <p:sp>
        <p:nvSpPr>
          <p:cNvPr id="450" name="Google Shape;450;p50"/>
          <p:cNvSpPr/>
          <p:nvPr>
            <p:ph idx="7" type="pic"/>
          </p:nvPr>
        </p:nvSpPr>
        <p:spPr>
          <a:xfrm>
            <a:off x="7002257" y="1804212"/>
            <a:ext cx="1643700" cy="1535100"/>
          </a:xfrm>
          <a:prstGeom prst="rect">
            <a:avLst/>
          </a:prstGeom>
          <a:noFill/>
          <a:ln>
            <a:noFill/>
          </a:ln>
        </p:spPr>
      </p:sp>
      <p:sp>
        <p:nvSpPr>
          <p:cNvPr id="451" name="Google Shape;451;p50"/>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2" name="Google Shape;452;p50"/>
          <p:cNvSpPr/>
          <p:nvPr>
            <p:ph idx="8" type="pic"/>
          </p:nvPr>
        </p:nvSpPr>
        <p:spPr>
          <a:xfrm>
            <a:off x="3389588" y="3489487"/>
            <a:ext cx="1643700" cy="1535100"/>
          </a:xfrm>
          <a:prstGeom prst="rect">
            <a:avLst/>
          </a:prstGeom>
          <a:noFill/>
          <a:ln>
            <a:noFill/>
          </a:ln>
        </p:spPr>
      </p:sp>
      <p:sp>
        <p:nvSpPr>
          <p:cNvPr id="453" name="Google Shape;453;p50"/>
          <p:cNvSpPr/>
          <p:nvPr>
            <p:ph idx="9" type="pic"/>
          </p:nvPr>
        </p:nvSpPr>
        <p:spPr>
          <a:xfrm>
            <a:off x="5195922" y="3489487"/>
            <a:ext cx="1643700" cy="1535100"/>
          </a:xfrm>
          <a:prstGeom prst="rect">
            <a:avLst/>
          </a:prstGeom>
          <a:noFill/>
          <a:ln>
            <a:noFill/>
          </a:ln>
        </p:spPr>
      </p:sp>
      <p:sp>
        <p:nvSpPr>
          <p:cNvPr id="454" name="Google Shape;454;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56"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58" name="Google Shape;58;p6"/>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59" name="Google Shape;59;p6"/>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0" name="Google Shape;60;p6"/>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1" name="Google Shape;61;p6"/>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2" name="Google Shape;62;p6"/>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3" name="Google Shape;63;p6"/>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64" name="Google Shape;64;p6"/>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65" name="Google Shape;65;p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6"/>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7" name="Google Shape;67;p6"/>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8" name="Google Shape;68;p6"/>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69" name="Google Shape;69;p6"/>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0" name="Google Shape;70;p6"/>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1" name="Google Shape;71;p6"/>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2" name="Google Shape;72;p6"/>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3" name="Google Shape;73;p6"/>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74" name="Google Shape;74;p6"/>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80" name="Shape 80"/>
        <p:cNvGrpSpPr/>
        <p:nvPr/>
      </p:nvGrpSpPr>
      <p:grpSpPr>
        <a:xfrm>
          <a:off x="0" y="0"/>
          <a:ext cx="0" cy="0"/>
          <a:chOff x="0" y="0"/>
          <a:chExt cx="0" cy="0"/>
        </a:xfrm>
      </p:grpSpPr>
      <p:sp>
        <p:nvSpPr>
          <p:cNvPr id="81" name="Google Shape;81;p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82" name="Google Shape;82;p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7"/>
          <p:cNvSpPr/>
          <p:nvPr>
            <p:ph idx="2" type="pic"/>
          </p:nvPr>
        </p:nvSpPr>
        <p:spPr>
          <a:xfrm>
            <a:off x="477231" y="2396357"/>
            <a:ext cx="1243500" cy="1243500"/>
          </a:xfrm>
          <a:prstGeom prst="ellipse">
            <a:avLst/>
          </a:prstGeom>
          <a:noFill/>
          <a:ln>
            <a:noFill/>
          </a:ln>
        </p:spPr>
      </p:sp>
      <p:sp>
        <p:nvSpPr>
          <p:cNvPr id="84" name="Google Shape;84;p7"/>
          <p:cNvSpPr/>
          <p:nvPr>
            <p:ph idx="3" type="pic"/>
          </p:nvPr>
        </p:nvSpPr>
        <p:spPr>
          <a:xfrm>
            <a:off x="1867356" y="2396357"/>
            <a:ext cx="1243500" cy="1243500"/>
          </a:xfrm>
          <a:prstGeom prst="ellipse">
            <a:avLst/>
          </a:prstGeom>
          <a:noFill/>
          <a:ln>
            <a:noFill/>
          </a:ln>
        </p:spPr>
      </p:sp>
      <p:sp>
        <p:nvSpPr>
          <p:cNvPr id="85" name="Google Shape;85;p7"/>
          <p:cNvSpPr/>
          <p:nvPr>
            <p:ph idx="4" type="pic"/>
          </p:nvPr>
        </p:nvSpPr>
        <p:spPr>
          <a:xfrm>
            <a:off x="3257481" y="2396357"/>
            <a:ext cx="1243500" cy="1243500"/>
          </a:xfrm>
          <a:prstGeom prst="ellipse">
            <a:avLst/>
          </a:prstGeom>
          <a:noFill/>
          <a:ln>
            <a:noFill/>
          </a:ln>
        </p:spPr>
      </p:sp>
      <p:sp>
        <p:nvSpPr>
          <p:cNvPr id="86" name="Google Shape;86;p7"/>
          <p:cNvSpPr/>
          <p:nvPr>
            <p:ph idx="5" type="pic"/>
          </p:nvPr>
        </p:nvSpPr>
        <p:spPr>
          <a:xfrm>
            <a:off x="4647606" y="2396357"/>
            <a:ext cx="1243500" cy="1243500"/>
          </a:xfrm>
          <a:prstGeom prst="ellipse">
            <a:avLst/>
          </a:prstGeom>
          <a:noFill/>
          <a:ln>
            <a:noFill/>
          </a:ln>
        </p:spPr>
      </p:sp>
      <p:sp>
        <p:nvSpPr>
          <p:cNvPr id="87" name="Google Shape;87;p7"/>
          <p:cNvSpPr/>
          <p:nvPr>
            <p:ph idx="6" type="pic"/>
          </p:nvPr>
        </p:nvSpPr>
        <p:spPr>
          <a:xfrm>
            <a:off x="6037732" y="2396357"/>
            <a:ext cx="1243500" cy="1243500"/>
          </a:xfrm>
          <a:prstGeom prst="ellipse">
            <a:avLst/>
          </a:prstGeom>
          <a:noFill/>
          <a:ln>
            <a:noFill/>
          </a:ln>
        </p:spPr>
      </p:sp>
      <p:sp>
        <p:nvSpPr>
          <p:cNvPr id="88" name="Google Shape;88;p7"/>
          <p:cNvSpPr/>
          <p:nvPr>
            <p:ph idx="7" type="pic"/>
          </p:nvPr>
        </p:nvSpPr>
        <p:spPr>
          <a:xfrm>
            <a:off x="7427857" y="2396357"/>
            <a:ext cx="1243500" cy="1243500"/>
          </a:xfrm>
          <a:prstGeom prst="ellipse">
            <a:avLst/>
          </a:prstGeom>
          <a:noFill/>
          <a:ln>
            <a:noFill/>
          </a:ln>
        </p:spPr>
      </p:sp>
      <p:sp>
        <p:nvSpPr>
          <p:cNvPr id="89" name="Google Shape;89;p7"/>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0" name="Google Shape;90;p7"/>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1" name="Google Shape;91;p7"/>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2" name="Google Shape;92;p7"/>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3" name="Google Shape;93;p7"/>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4" name="Google Shape;94;p7"/>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95" name="Google Shape;95;p7"/>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6" name="Google Shape;96;p7"/>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97" name="Shape 97"/>
        <p:cNvGrpSpPr/>
        <p:nvPr/>
      </p:nvGrpSpPr>
      <p:grpSpPr>
        <a:xfrm>
          <a:off x="0" y="0"/>
          <a:ext cx="0" cy="0"/>
          <a:chOff x="0" y="0"/>
          <a:chExt cx="0" cy="0"/>
        </a:xfrm>
      </p:grpSpPr>
      <p:sp>
        <p:nvSpPr>
          <p:cNvPr id="98" name="Google Shape;98;p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9" name="Google Shape;99;p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8"/>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1" name="Google Shape;101;p8"/>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2" name="Google Shape;102;p8"/>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3" name="Google Shape;103;p8"/>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4" name="Google Shape;104;p8"/>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5" name="Google Shape;105;p8"/>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06" name="Google Shape;106;p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7" name="Google Shape;107;p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08" name="Google Shape;108;p8"/>
          <p:cNvSpPr/>
          <p:nvPr>
            <p:ph idx="9" type="pic"/>
          </p:nvPr>
        </p:nvSpPr>
        <p:spPr>
          <a:xfrm>
            <a:off x="282017" y="1446074"/>
            <a:ext cx="1307700" cy="1307700"/>
          </a:xfrm>
          <a:prstGeom prst="roundRect">
            <a:avLst>
              <a:gd fmla="val 16667" name="adj"/>
            </a:avLst>
          </a:prstGeom>
          <a:noFill/>
          <a:ln>
            <a:noFill/>
          </a:ln>
        </p:spPr>
      </p:sp>
      <p:sp>
        <p:nvSpPr>
          <p:cNvPr id="109" name="Google Shape;109;p8"/>
          <p:cNvSpPr/>
          <p:nvPr>
            <p:ph idx="13" type="pic"/>
          </p:nvPr>
        </p:nvSpPr>
        <p:spPr>
          <a:xfrm>
            <a:off x="1735443" y="1446074"/>
            <a:ext cx="1307700" cy="1307700"/>
          </a:xfrm>
          <a:prstGeom prst="roundRect">
            <a:avLst>
              <a:gd fmla="val 16667" name="adj"/>
            </a:avLst>
          </a:prstGeom>
          <a:noFill/>
          <a:ln>
            <a:noFill/>
          </a:ln>
        </p:spPr>
      </p:sp>
      <p:sp>
        <p:nvSpPr>
          <p:cNvPr id="110" name="Google Shape;110;p8"/>
          <p:cNvSpPr/>
          <p:nvPr>
            <p:ph idx="14" type="pic"/>
          </p:nvPr>
        </p:nvSpPr>
        <p:spPr>
          <a:xfrm>
            <a:off x="3188870" y="1446074"/>
            <a:ext cx="1307700" cy="1307700"/>
          </a:xfrm>
          <a:prstGeom prst="roundRect">
            <a:avLst>
              <a:gd fmla="val 16667" name="adj"/>
            </a:avLst>
          </a:prstGeom>
          <a:noFill/>
          <a:ln>
            <a:noFill/>
          </a:ln>
        </p:spPr>
      </p:sp>
      <p:sp>
        <p:nvSpPr>
          <p:cNvPr id="111" name="Google Shape;111;p8"/>
          <p:cNvSpPr/>
          <p:nvPr>
            <p:ph idx="15" type="pic"/>
          </p:nvPr>
        </p:nvSpPr>
        <p:spPr>
          <a:xfrm>
            <a:off x="4642297" y="1446074"/>
            <a:ext cx="1307700" cy="1307700"/>
          </a:xfrm>
          <a:prstGeom prst="roundRect">
            <a:avLst>
              <a:gd fmla="val 16667" name="adj"/>
            </a:avLst>
          </a:prstGeom>
          <a:noFill/>
          <a:ln>
            <a:noFill/>
          </a:ln>
        </p:spPr>
      </p:sp>
      <p:sp>
        <p:nvSpPr>
          <p:cNvPr id="112" name="Google Shape;112;p8"/>
          <p:cNvSpPr/>
          <p:nvPr>
            <p:ph idx="16" type="pic"/>
          </p:nvPr>
        </p:nvSpPr>
        <p:spPr>
          <a:xfrm>
            <a:off x="6095723" y="1446074"/>
            <a:ext cx="1307700" cy="1307700"/>
          </a:xfrm>
          <a:prstGeom prst="roundRect">
            <a:avLst>
              <a:gd fmla="val 16667" name="adj"/>
            </a:avLst>
          </a:prstGeom>
          <a:noFill/>
          <a:ln>
            <a:noFill/>
          </a:ln>
        </p:spPr>
      </p:sp>
      <p:sp>
        <p:nvSpPr>
          <p:cNvPr id="113" name="Google Shape;113;p8"/>
          <p:cNvSpPr/>
          <p:nvPr>
            <p:ph idx="17" type="pic"/>
          </p:nvPr>
        </p:nvSpPr>
        <p:spPr>
          <a:xfrm>
            <a:off x="7549150" y="1446074"/>
            <a:ext cx="1307700" cy="1307700"/>
          </a:xfrm>
          <a:prstGeom prst="roundRect">
            <a:avLst>
              <a:gd fmla="val 16667" name="adj"/>
            </a:avLst>
          </a:prstGeom>
          <a:noFill/>
          <a:ln>
            <a:noFill/>
          </a:ln>
        </p:spPr>
      </p:sp>
      <p:sp>
        <p:nvSpPr>
          <p:cNvPr id="114" name="Google Shape;114;p8"/>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5" name="Google Shape;115;p8"/>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6" name="Google Shape;116;p8"/>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7" name="Google Shape;117;p8"/>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8" name="Google Shape;118;p8"/>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19" name="Google Shape;119;p8"/>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2" name="Google Shape;122;p9"/>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23" name="Google Shape;123;p9"/>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124" name="Google Shape;124;p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0"/>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7" name="Google Shape;127;p10"/>
          <p:cNvSpPr/>
          <p:nvPr>
            <p:ph idx="2" type="pic"/>
          </p:nvPr>
        </p:nvSpPr>
        <p:spPr>
          <a:xfrm>
            <a:off x="4629600" y="474750"/>
            <a:ext cx="4227300" cy="4194000"/>
          </a:xfrm>
          <a:prstGeom prst="roundRect">
            <a:avLst>
              <a:gd fmla="val 5294" name="adj"/>
            </a:avLst>
          </a:prstGeom>
          <a:noFill/>
          <a:ln>
            <a:noFill/>
          </a:ln>
        </p:spPr>
      </p:sp>
      <p:sp>
        <p:nvSpPr>
          <p:cNvPr id="128" name="Google Shape;128;p10"/>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129" name="Google Shape;129;p10"/>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0" name="Google Shape;130;p1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31" name="Google Shape;131;p1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7" name="Google Shape;7;p1"/>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8" name="Google Shape;8;p1"/>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p:nvPr/>
        </p:nvSpPr>
        <p:spPr>
          <a:xfrm>
            <a:off x="5841226" y="3374775"/>
            <a:ext cx="2798400" cy="148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Submitted by :</a:t>
            </a:r>
            <a:endParaRPr sz="1500">
              <a:solidFill>
                <a:schemeClr val="lt1"/>
              </a:solidFill>
              <a:latin typeface="Instrument Sans Medium"/>
              <a:ea typeface="Instrument Sans Medium"/>
              <a:cs typeface="Instrument Sans Medium"/>
              <a:sym typeface="Instrument Sans Medium"/>
            </a:endParaRPr>
          </a:p>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Samvrit Kala</a:t>
            </a:r>
            <a:br>
              <a:rPr lang="en" sz="1500">
                <a:solidFill>
                  <a:schemeClr val="lt1"/>
                </a:solidFill>
                <a:latin typeface="Instrument Sans Medium"/>
                <a:ea typeface="Instrument Sans Medium"/>
                <a:cs typeface="Instrument Sans Medium"/>
                <a:sym typeface="Instrument Sans Medium"/>
              </a:rPr>
            </a:br>
            <a:r>
              <a:rPr lang="en" sz="1500">
                <a:solidFill>
                  <a:schemeClr val="lt1"/>
                </a:solidFill>
                <a:latin typeface="Instrument Sans Medium"/>
                <a:ea typeface="Instrument Sans Medium"/>
                <a:cs typeface="Instrument Sans Medium"/>
                <a:sym typeface="Instrument Sans Medium"/>
              </a:rPr>
              <a:t>IIT Ropar</a:t>
            </a:r>
            <a:endParaRPr sz="1500">
              <a:solidFill>
                <a:schemeClr val="lt1"/>
              </a:solidFill>
              <a:latin typeface="Instrument Sans Medium"/>
              <a:ea typeface="Instrument Sans Medium"/>
              <a:cs typeface="Instrument Sans Medium"/>
              <a:sym typeface="Instrument Sans Medium"/>
            </a:endParaRPr>
          </a:p>
          <a:p>
            <a:pPr indent="0" lvl="0" marL="0" rtl="0" algn="ctr">
              <a:spcBef>
                <a:spcPts val="0"/>
              </a:spcBef>
              <a:spcAft>
                <a:spcPts val="0"/>
              </a:spcAft>
              <a:buNone/>
            </a:pPr>
            <a:r>
              <a:t/>
            </a:r>
            <a:endParaRPr sz="1500">
              <a:solidFill>
                <a:schemeClr val="lt1"/>
              </a:solidFill>
              <a:latin typeface="Instrument Sans Medium"/>
              <a:ea typeface="Instrument Sans Medium"/>
              <a:cs typeface="Instrument Sans Medium"/>
              <a:sym typeface="Instrument Sans Medium"/>
            </a:endParaRPr>
          </a:p>
        </p:txBody>
      </p:sp>
      <p:sp>
        <p:nvSpPr>
          <p:cNvPr id="460" name="Google Shape;460;p51"/>
          <p:cNvSpPr txBox="1"/>
          <p:nvPr>
            <p:ph type="title"/>
          </p:nvPr>
        </p:nvSpPr>
        <p:spPr>
          <a:xfrm>
            <a:off x="291800" y="465200"/>
            <a:ext cx="6950700" cy="1360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5200"/>
              <a:t>GaN Devices and </a:t>
            </a:r>
            <a:endParaRPr sz="5200"/>
          </a:p>
          <a:p>
            <a:pPr indent="0" lvl="0" marL="0" rtl="0" algn="l">
              <a:spcBef>
                <a:spcPts val="0"/>
              </a:spcBef>
              <a:spcAft>
                <a:spcPts val="0"/>
              </a:spcAft>
              <a:buNone/>
            </a:pPr>
            <a:r>
              <a:rPr lang="en" sz="5200"/>
              <a:t>Chip on Board design</a:t>
            </a:r>
            <a:endParaRPr sz="5200"/>
          </a:p>
        </p:txBody>
      </p:sp>
      <p:sp>
        <p:nvSpPr>
          <p:cNvPr id="461" name="Google Shape;461;p51"/>
          <p:cNvSpPr/>
          <p:nvPr/>
        </p:nvSpPr>
        <p:spPr>
          <a:xfrm>
            <a:off x="387301" y="3374775"/>
            <a:ext cx="2798400" cy="1485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Submitted to :</a:t>
            </a:r>
            <a:endParaRPr sz="1500">
              <a:solidFill>
                <a:schemeClr val="lt1"/>
              </a:solidFill>
              <a:latin typeface="Instrument Sans Medium"/>
              <a:ea typeface="Instrument Sans Medium"/>
              <a:cs typeface="Instrument Sans Medium"/>
              <a:sym typeface="Instrument Sans Medium"/>
            </a:endParaRPr>
          </a:p>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Mr. Roshish Gupta</a:t>
            </a:r>
            <a:br>
              <a:rPr lang="en" sz="1500">
                <a:solidFill>
                  <a:schemeClr val="lt1"/>
                </a:solidFill>
                <a:latin typeface="Instrument Sans Medium"/>
                <a:ea typeface="Instrument Sans Medium"/>
                <a:cs typeface="Instrument Sans Medium"/>
                <a:sym typeface="Instrument Sans Medium"/>
              </a:rPr>
            </a:br>
            <a:r>
              <a:rPr lang="en" sz="1500">
                <a:solidFill>
                  <a:schemeClr val="lt1"/>
                </a:solidFill>
                <a:latin typeface="Instrument Sans Medium"/>
                <a:ea typeface="Instrument Sans Medium"/>
                <a:cs typeface="Instrument Sans Medium"/>
                <a:sym typeface="Instrument Sans Medium"/>
              </a:rPr>
              <a:t>Scientist/Engineer SE</a:t>
            </a:r>
            <a:endParaRPr sz="1500">
              <a:solidFill>
                <a:schemeClr val="lt1"/>
              </a:solidFill>
              <a:latin typeface="Instrument Sans Medium"/>
              <a:ea typeface="Instrument Sans Medium"/>
              <a:cs typeface="Instrument Sans Medium"/>
              <a:sym typeface="Instrument Sans Medium"/>
            </a:endParaRPr>
          </a:p>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VTAD </a:t>
            </a:r>
            <a:endParaRPr sz="1500">
              <a:solidFill>
                <a:schemeClr val="lt1"/>
              </a:solidFill>
              <a:latin typeface="Instrument Sans Medium"/>
              <a:ea typeface="Instrument Sans Medium"/>
              <a:cs typeface="Instrument Sans Medium"/>
              <a:sym typeface="Instrument Sans Medium"/>
            </a:endParaRPr>
          </a:p>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SCL</a:t>
            </a:r>
            <a:endParaRPr sz="1500">
              <a:solidFill>
                <a:schemeClr val="lt1"/>
              </a:solidFill>
              <a:latin typeface="Instrument Sans Medium"/>
              <a:ea typeface="Instrument Sans Medium"/>
              <a:cs typeface="Instrument Sans Medium"/>
              <a:sym typeface="Instrument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ph idx="6" type="body"/>
          </p:nvPr>
        </p:nvSpPr>
        <p:spPr>
          <a:xfrm>
            <a:off x="111150" y="581400"/>
            <a:ext cx="8921700" cy="4098000"/>
          </a:xfrm>
          <a:prstGeom prst="rect">
            <a:avLst/>
          </a:prstGeom>
        </p:spPr>
        <p:txBody>
          <a:bodyPr anchorCtr="0" anchor="t" bIns="0" lIns="0" spcFirstLastPara="1" rIns="91425" wrap="square" tIns="0">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The</a:t>
            </a:r>
            <a:r>
              <a:rPr lang="en" sz="1400">
                <a:solidFill>
                  <a:srgbClr val="000000"/>
                </a:solidFill>
                <a:latin typeface="Arial"/>
                <a:ea typeface="Arial"/>
                <a:cs typeface="Arial"/>
                <a:sym typeface="Arial"/>
              </a:rPr>
              <a:t> built-in electric field </a:t>
            </a:r>
            <a:r>
              <a:rPr lang="en" sz="1400">
                <a:solidFill>
                  <a:srgbClr val="000000"/>
                </a:solidFill>
                <a:latin typeface="Arial"/>
                <a:ea typeface="Arial"/>
                <a:cs typeface="Arial"/>
                <a:sym typeface="Arial"/>
              </a:rPr>
              <a:t>(from bottom to top) affects the energy bands, pulling the conduction band downward. As a result, in structures like AlGaN/GaN HEMTs, this field bends the </a:t>
            </a:r>
            <a:r>
              <a:rPr b="1" lang="en" sz="1400">
                <a:solidFill>
                  <a:srgbClr val="000000"/>
                </a:solidFill>
                <a:latin typeface="Arial"/>
                <a:ea typeface="Arial"/>
                <a:cs typeface="Arial"/>
                <a:sym typeface="Arial"/>
              </a:rPr>
              <a:t>conduction band below the Fermi level</a:t>
            </a:r>
            <a:r>
              <a:rPr lang="en" sz="1400">
                <a:solidFill>
                  <a:srgbClr val="000000"/>
                </a:solidFill>
                <a:latin typeface="Arial"/>
                <a:ea typeface="Arial"/>
                <a:cs typeface="Arial"/>
                <a:sym typeface="Arial"/>
              </a:rPr>
              <a:t> over a depth of around </a:t>
            </a:r>
            <a:r>
              <a:rPr lang="en" sz="1400">
                <a:solidFill>
                  <a:srgbClr val="000000"/>
                </a:solidFill>
                <a:latin typeface="Arial"/>
                <a:ea typeface="Arial"/>
                <a:cs typeface="Arial"/>
                <a:sym typeface="Arial"/>
              </a:rPr>
              <a:t>20–22 nm</a:t>
            </a:r>
            <a:r>
              <a:rPr lang="en" sz="1400">
                <a:solidFill>
                  <a:srgbClr val="000000"/>
                </a:solidFill>
                <a:latin typeface="Arial"/>
                <a:ea typeface="Arial"/>
                <a:cs typeface="Arial"/>
                <a:sym typeface="Arial"/>
              </a:rPr>
              <a:t>, leading to the </a:t>
            </a:r>
            <a:r>
              <a:rPr b="1" lang="en" sz="1400">
                <a:solidFill>
                  <a:srgbClr val="000000"/>
                </a:solidFill>
                <a:latin typeface="Arial"/>
                <a:ea typeface="Arial"/>
                <a:cs typeface="Arial"/>
                <a:sym typeface="Arial"/>
              </a:rPr>
              <a:t>formation of a quantum well</a:t>
            </a:r>
            <a:r>
              <a:rPr lang="en" sz="1400">
                <a:solidFill>
                  <a:srgbClr val="000000"/>
                </a:solidFill>
                <a:latin typeface="Arial"/>
                <a:ea typeface="Arial"/>
                <a:cs typeface="Arial"/>
                <a:sym typeface="Arial"/>
              </a:rPr>
              <a:t> and </a:t>
            </a:r>
            <a:r>
              <a:rPr b="1" lang="en" sz="1400">
                <a:solidFill>
                  <a:srgbClr val="000000"/>
                </a:solidFill>
                <a:latin typeface="Arial"/>
                <a:ea typeface="Arial"/>
                <a:cs typeface="Arial"/>
                <a:sym typeface="Arial"/>
              </a:rPr>
              <a:t>2DEG</a:t>
            </a:r>
            <a:r>
              <a:rPr lang="en" sz="1400">
                <a:solidFill>
                  <a:srgbClr val="000000"/>
                </a:solidFill>
                <a:latin typeface="Arial"/>
                <a:ea typeface="Arial"/>
                <a:cs typeface="Arial"/>
                <a:sym typeface="Arial"/>
              </a:rPr>
              <a:t> at the interface. </a:t>
            </a:r>
            <a:endParaRPr sz="1400">
              <a:solidFill>
                <a:srgbClr val="000000"/>
              </a:solidFill>
              <a:latin typeface="Arial"/>
              <a:ea typeface="Arial"/>
              <a:cs typeface="Arial"/>
              <a:sym typeface="Arial"/>
            </a:endParaRPr>
          </a:p>
          <a:p>
            <a:pPr indent="0" lvl="0" marL="0" rtl="0" algn="l">
              <a:spcBef>
                <a:spcPts val="1200"/>
              </a:spcBef>
              <a:spcAft>
                <a:spcPts val="1200"/>
              </a:spcAft>
              <a:buNone/>
            </a:pPr>
            <a:r>
              <a:rPr lang="en" sz="1400">
                <a:solidFill>
                  <a:srgbClr val="000000"/>
                </a:solidFill>
                <a:latin typeface="Arial"/>
                <a:ea typeface="Arial"/>
                <a:cs typeface="Arial"/>
                <a:sym typeface="Arial"/>
              </a:rPr>
              <a:t>Once the conduction band bottom crosses the Fermi level, the band tends to flatten, as further band bending is screened by the accumulated free electrons, thus justifying the mechanism of 2DEG formation in Ga-polar GaN structures.</a:t>
            </a:r>
            <a:endParaRPr sz="1400"/>
          </a:p>
        </p:txBody>
      </p:sp>
      <p:sp>
        <p:nvSpPr>
          <p:cNvPr id="547" name="Google Shape;547;p60"/>
          <p:cNvSpPr txBox="1"/>
          <p:nvPr>
            <p:ph type="title"/>
          </p:nvPr>
        </p:nvSpPr>
        <p:spPr>
          <a:xfrm>
            <a:off x="220500" y="3690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Polarization in GaN </a:t>
            </a:r>
            <a:r>
              <a:rPr b="1" lang="en">
                <a:latin typeface="Instrument Sans"/>
                <a:ea typeface="Instrument Sans"/>
                <a:cs typeface="Instrument Sans"/>
                <a:sym typeface="Instrument Sans"/>
              </a:rPr>
              <a:t> (Spontaneous)</a:t>
            </a:r>
            <a:endParaRPr b="1">
              <a:latin typeface="Instrument Sans"/>
              <a:ea typeface="Instrument Sans"/>
              <a:cs typeface="Instrument Sans"/>
              <a:sym typeface="Instrument Sans"/>
            </a:endParaRPr>
          </a:p>
        </p:txBody>
      </p:sp>
      <p:pic>
        <p:nvPicPr>
          <p:cNvPr id="548" name="Google Shape;548;p60"/>
          <p:cNvPicPr preferRelativeResize="0"/>
          <p:nvPr/>
        </p:nvPicPr>
        <p:blipFill>
          <a:blip r:embed="rId3">
            <a:alphaModFix/>
          </a:blip>
          <a:stretch>
            <a:fillRect/>
          </a:stretch>
        </p:blipFill>
        <p:spPr>
          <a:xfrm>
            <a:off x="1031613" y="2191125"/>
            <a:ext cx="2616300" cy="2315100"/>
          </a:xfrm>
          <a:prstGeom prst="roundRect">
            <a:avLst>
              <a:gd fmla="val 16667" name="adj"/>
            </a:avLst>
          </a:prstGeom>
          <a:noFill/>
          <a:ln>
            <a:noFill/>
          </a:ln>
        </p:spPr>
      </p:pic>
      <p:pic>
        <p:nvPicPr>
          <p:cNvPr id="549" name="Google Shape;549;p60"/>
          <p:cNvPicPr preferRelativeResize="0"/>
          <p:nvPr/>
        </p:nvPicPr>
        <p:blipFill>
          <a:blip r:embed="rId4">
            <a:alphaModFix/>
          </a:blip>
          <a:stretch>
            <a:fillRect/>
          </a:stretch>
        </p:blipFill>
        <p:spPr>
          <a:xfrm>
            <a:off x="4965175" y="2243775"/>
            <a:ext cx="3438600" cy="2209800"/>
          </a:xfrm>
          <a:prstGeom prst="roundRect">
            <a:avLst>
              <a:gd fmla="val 16667" name="adj"/>
            </a:avLst>
          </a:prstGeom>
          <a:noFill/>
          <a:ln>
            <a:noFill/>
          </a:ln>
        </p:spPr>
      </p:pic>
      <p:sp>
        <p:nvSpPr>
          <p:cNvPr id="550" name="Google Shape;550;p60"/>
          <p:cNvSpPr/>
          <p:nvPr/>
        </p:nvSpPr>
        <p:spPr>
          <a:xfrm>
            <a:off x="3744950" y="3099375"/>
            <a:ext cx="1123200" cy="498600"/>
          </a:xfrm>
          <a:prstGeom prst="rightArrow">
            <a:avLst>
              <a:gd fmla="val 50000" name="adj1"/>
              <a:gd fmla="val 50000" name="adj2"/>
            </a:avLst>
          </a:prstGeom>
          <a:solidFill>
            <a:srgbClr val="3366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txBox="1"/>
          <p:nvPr>
            <p:ph idx="8" type="body"/>
          </p:nvPr>
        </p:nvSpPr>
        <p:spPr>
          <a:xfrm>
            <a:off x="284700" y="581400"/>
            <a:ext cx="8110500" cy="40980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P</a:t>
            </a:r>
            <a:r>
              <a:rPr lang="en" sz="1400">
                <a:solidFill>
                  <a:srgbClr val="000000"/>
                </a:solidFill>
                <a:latin typeface="Arial"/>
                <a:ea typeface="Arial"/>
                <a:cs typeface="Arial"/>
                <a:sym typeface="Arial"/>
              </a:rPr>
              <a:t>iezoelectric polarization arises in addition to spontaneous polarization due to </a:t>
            </a:r>
            <a:r>
              <a:rPr b="1" lang="en" sz="1400">
                <a:solidFill>
                  <a:srgbClr val="000000"/>
                </a:solidFill>
                <a:latin typeface="Arial"/>
                <a:ea typeface="Arial"/>
                <a:cs typeface="Arial"/>
                <a:sym typeface="Arial"/>
              </a:rPr>
              <a:t>strain at the heterojunction</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AlGaN has a </a:t>
            </a:r>
            <a:r>
              <a:rPr lang="en" sz="1400">
                <a:solidFill>
                  <a:srgbClr val="000000"/>
                </a:solidFill>
                <a:latin typeface="Arial"/>
                <a:ea typeface="Arial"/>
                <a:cs typeface="Arial"/>
                <a:sym typeface="Arial"/>
              </a:rPr>
              <a:t>smaller lattice constant </a:t>
            </a:r>
            <a:r>
              <a:rPr lang="en" sz="1400">
                <a:solidFill>
                  <a:srgbClr val="000000"/>
                </a:solidFill>
                <a:latin typeface="Arial"/>
                <a:ea typeface="Arial"/>
                <a:cs typeface="Arial"/>
                <a:sym typeface="Arial"/>
              </a:rPr>
              <a:t>than GaN, when a thin AlGaN layer is grown on a thick GaN substrate, it experiences </a:t>
            </a:r>
            <a:r>
              <a:rPr b="1" lang="en" sz="1400">
                <a:solidFill>
                  <a:srgbClr val="000000"/>
                </a:solidFill>
                <a:latin typeface="Arial"/>
                <a:ea typeface="Arial"/>
                <a:cs typeface="Arial"/>
                <a:sym typeface="Arial"/>
              </a:rPr>
              <a:t>tensile strain</a:t>
            </a:r>
            <a:r>
              <a:rPr lang="en" sz="1400">
                <a:solidFill>
                  <a:srgbClr val="000000"/>
                </a:solidFill>
                <a:latin typeface="Arial"/>
                <a:ea typeface="Arial"/>
                <a:cs typeface="Arial"/>
                <a:sym typeface="Arial"/>
              </a:rPr>
              <a:t> to match the underlying GaN. This tensile strain distorts the crystal structure and induces </a:t>
            </a:r>
            <a:r>
              <a:rPr b="1" lang="en" sz="1400">
                <a:solidFill>
                  <a:srgbClr val="000000"/>
                </a:solidFill>
                <a:latin typeface="Arial"/>
                <a:ea typeface="Arial"/>
                <a:cs typeface="Arial"/>
                <a:sym typeface="Arial"/>
              </a:rPr>
              <a:t>piezoelectric polarization</a:t>
            </a:r>
            <a:r>
              <a:rPr lang="en" sz="1400">
                <a:solidFill>
                  <a:srgbClr val="000000"/>
                </a:solidFill>
                <a:latin typeface="Arial"/>
                <a:ea typeface="Arial"/>
                <a:cs typeface="Arial"/>
                <a:sym typeface="Arial"/>
              </a:rPr>
              <a:t> in the </a:t>
            </a:r>
            <a:r>
              <a:rPr lang="en" sz="1400">
                <a:solidFill>
                  <a:srgbClr val="000000"/>
                </a:solidFill>
                <a:latin typeface="Arial"/>
                <a:ea typeface="Arial"/>
                <a:cs typeface="Arial"/>
                <a:sym typeface="Arial"/>
              </a:rPr>
              <a:t>same direction</a:t>
            </a:r>
            <a:r>
              <a:rPr lang="en" sz="1400">
                <a:solidFill>
                  <a:srgbClr val="000000"/>
                </a:solidFill>
                <a:latin typeface="Arial"/>
                <a:ea typeface="Arial"/>
                <a:cs typeface="Arial"/>
                <a:sym typeface="Arial"/>
              </a:rPr>
              <a:t> as the </a:t>
            </a:r>
            <a:r>
              <a:rPr lang="en" sz="1400">
                <a:solidFill>
                  <a:srgbClr val="000000"/>
                </a:solidFill>
                <a:latin typeface="Arial"/>
                <a:ea typeface="Arial"/>
                <a:cs typeface="Arial"/>
                <a:sym typeface="Arial"/>
              </a:rPr>
              <a:t>spontaneous polarization</a:t>
            </a:r>
            <a:r>
              <a:rPr lang="en" sz="1400">
                <a:solidFill>
                  <a:srgbClr val="000000"/>
                </a:solidFill>
                <a:latin typeface="Arial"/>
                <a:ea typeface="Arial"/>
                <a:cs typeface="Arial"/>
                <a:sym typeface="Arial"/>
              </a:rPr>
              <a:t>. The polarity aligns because stretching the AlGaN layer further shifts the centers of positive and negative charge in the same direction as the natural dipole moment of the wurtzite lattice. </a:t>
            </a:r>
            <a:endParaRPr b="1" sz="1400">
              <a:solidFill>
                <a:srgbClr val="000000"/>
              </a:solidFill>
              <a:latin typeface="Arial"/>
              <a:ea typeface="Arial"/>
              <a:cs typeface="Arial"/>
              <a:sym typeface="Arial"/>
            </a:endParaRPr>
          </a:p>
        </p:txBody>
      </p:sp>
      <p:sp>
        <p:nvSpPr>
          <p:cNvPr id="556" name="Google Shape;556;p61"/>
          <p:cNvSpPr txBox="1"/>
          <p:nvPr>
            <p:ph type="title"/>
          </p:nvPr>
        </p:nvSpPr>
        <p:spPr>
          <a:xfrm>
            <a:off x="220500" y="36900"/>
            <a:ext cx="76458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Piezoelectric polarization</a:t>
            </a:r>
            <a:endParaRPr b="1">
              <a:latin typeface="Instrument Sans"/>
              <a:ea typeface="Instrument Sans"/>
              <a:cs typeface="Instrument Sans"/>
              <a:sym typeface="Instrument Sans"/>
            </a:endParaRPr>
          </a:p>
        </p:txBody>
      </p:sp>
      <p:pic>
        <p:nvPicPr>
          <p:cNvPr id="557" name="Google Shape;557;p61"/>
          <p:cNvPicPr preferRelativeResize="0"/>
          <p:nvPr/>
        </p:nvPicPr>
        <p:blipFill rotWithShape="1">
          <a:blip r:embed="rId3">
            <a:alphaModFix/>
          </a:blip>
          <a:srcRect b="3334" l="0" r="0" t="0"/>
          <a:stretch/>
        </p:blipFill>
        <p:spPr>
          <a:xfrm>
            <a:off x="317400" y="2691675"/>
            <a:ext cx="8045100" cy="2023500"/>
          </a:xfrm>
          <a:prstGeom prst="flowChartAlternateProcess">
            <a:avLst/>
          </a:prstGeom>
          <a:noFill/>
          <a:ln>
            <a:noFill/>
          </a:ln>
        </p:spPr>
      </p:pic>
      <p:sp>
        <p:nvSpPr>
          <p:cNvPr id="558" name="Google Shape;558;p61"/>
          <p:cNvSpPr txBox="1"/>
          <p:nvPr/>
        </p:nvSpPr>
        <p:spPr>
          <a:xfrm>
            <a:off x="2958300" y="2825825"/>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
              <a:t>Tensile strain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2"/>
          <p:cNvSpPr txBox="1"/>
          <p:nvPr>
            <p:ph idx="8" type="body"/>
          </p:nvPr>
        </p:nvSpPr>
        <p:spPr>
          <a:xfrm>
            <a:off x="284700" y="581400"/>
            <a:ext cx="5256300" cy="2619000"/>
          </a:xfrm>
          <a:prstGeom prst="rect">
            <a:avLst/>
          </a:prstGeom>
        </p:spPr>
        <p:txBody>
          <a:bodyPr anchorCtr="0" anchor="t" bIns="0" lIns="0" spcFirstLastPara="1" rIns="0" wrap="square" tIns="0">
            <a:noAutofit/>
          </a:bodyPr>
          <a:lstStyle/>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The strength of piezoelectric polarization increases with strain, but only up to a point. If the AlGaN layer becomes too thick, the accumulated strain energy exceeds the critical thickness, leading to cracks or dislocations that relax the strain. </a:t>
            </a:r>
            <a:endParaRPr sz="1400">
              <a:solidFill>
                <a:srgbClr val="000000"/>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b="1" lang="en" sz="1400">
                <a:solidFill>
                  <a:srgbClr val="000000"/>
                </a:solidFill>
                <a:latin typeface="Arial"/>
                <a:ea typeface="Arial"/>
                <a:cs typeface="Arial"/>
                <a:sym typeface="Arial"/>
              </a:rPr>
              <a:t>AlGaN layers are kept below 25–30 nm</a:t>
            </a:r>
            <a:r>
              <a:rPr lang="en" sz="1400">
                <a:solidFill>
                  <a:srgbClr val="000000"/>
                </a:solidFill>
                <a:latin typeface="Arial"/>
                <a:ea typeface="Arial"/>
                <a:cs typeface="Arial"/>
                <a:sym typeface="Arial"/>
              </a:rPr>
              <a:t> to avoid such issues, while the </a:t>
            </a:r>
            <a:r>
              <a:rPr b="1" lang="en" sz="1400">
                <a:solidFill>
                  <a:srgbClr val="000000"/>
                </a:solidFill>
                <a:latin typeface="Arial"/>
                <a:ea typeface="Arial"/>
                <a:cs typeface="Arial"/>
                <a:sym typeface="Arial"/>
              </a:rPr>
              <a:t>thick GaN substrate remains relaxed and unstrained</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1200"/>
              </a:spcBef>
              <a:spcAft>
                <a:spcPts val="800"/>
              </a:spcAft>
              <a:buNone/>
            </a:pPr>
            <a:r>
              <a:t/>
            </a:r>
            <a:endParaRPr b="1" sz="1400">
              <a:solidFill>
                <a:srgbClr val="000000"/>
              </a:solidFill>
              <a:latin typeface="Arial"/>
              <a:ea typeface="Arial"/>
              <a:cs typeface="Arial"/>
              <a:sym typeface="Arial"/>
            </a:endParaRPr>
          </a:p>
        </p:txBody>
      </p:sp>
      <p:sp>
        <p:nvSpPr>
          <p:cNvPr id="564" name="Google Shape;564;p62"/>
          <p:cNvSpPr txBox="1"/>
          <p:nvPr>
            <p:ph type="title"/>
          </p:nvPr>
        </p:nvSpPr>
        <p:spPr>
          <a:xfrm>
            <a:off x="220500" y="36900"/>
            <a:ext cx="76458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Piezoelectric polarization</a:t>
            </a:r>
            <a:endParaRPr b="1">
              <a:latin typeface="Instrument Sans"/>
              <a:ea typeface="Instrument Sans"/>
              <a:cs typeface="Instrument Sans"/>
              <a:sym typeface="Instrument Sans"/>
            </a:endParaRPr>
          </a:p>
        </p:txBody>
      </p:sp>
      <p:sp>
        <p:nvSpPr>
          <p:cNvPr id="565" name="Google Shape;565;p62"/>
          <p:cNvSpPr/>
          <p:nvPr/>
        </p:nvSpPr>
        <p:spPr>
          <a:xfrm>
            <a:off x="5734225" y="958775"/>
            <a:ext cx="3212100" cy="137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66" name="Google Shape;566;p62"/>
          <p:cNvSpPr txBox="1"/>
          <p:nvPr/>
        </p:nvSpPr>
        <p:spPr>
          <a:xfrm>
            <a:off x="6195250" y="6764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Negative charge accumulated </a:t>
            </a:r>
            <a:endParaRPr sz="1000">
              <a:solidFill>
                <a:schemeClr val="lt1"/>
              </a:solidFill>
              <a:latin typeface="Instrument Sans"/>
              <a:ea typeface="Instrument Sans"/>
              <a:cs typeface="Instrument Sans"/>
              <a:sym typeface="Instrument Sans"/>
            </a:endParaRPr>
          </a:p>
        </p:txBody>
      </p:sp>
      <p:sp>
        <p:nvSpPr>
          <p:cNvPr id="567" name="Google Shape;567;p62"/>
          <p:cNvSpPr txBox="1"/>
          <p:nvPr/>
        </p:nvSpPr>
        <p:spPr>
          <a:xfrm>
            <a:off x="6256450" y="23369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Positive charge accumulated </a:t>
            </a:r>
            <a:endParaRPr sz="1000">
              <a:solidFill>
                <a:schemeClr val="lt1"/>
              </a:solidFill>
              <a:latin typeface="Instrument Sans"/>
              <a:ea typeface="Instrument Sans"/>
              <a:cs typeface="Instrument Sans"/>
              <a:sym typeface="Instrument Sans"/>
            </a:endParaRPr>
          </a:p>
        </p:txBody>
      </p:sp>
      <p:sp>
        <p:nvSpPr>
          <p:cNvPr id="568" name="Google Shape;568;p62"/>
          <p:cNvSpPr txBox="1"/>
          <p:nvPr/>
        </p:nvSpPr>
        <p:spPr>
          <a:xfrm>
            <a:off x="6195250" y="9716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569" name="Google Shape;569;p62"/>
          <p:cNvSpPr txBox="1"/>
          <p:nvPr/>
        </p:nvSpPr>
        <p:spPr>
          <a:xfrm>
            <a:off x="6195250" y="20417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570" name="Google Shape;570;p62"/>
          <p:cNvSpPr txBox="1"/>
          <p:nvPr/>
        </p:nvSpPr>
        <p:spPr>
          <a:xfrm>
            <a:off x="6104850" y="1543100"/>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AlₓGa₁₋ₓN </a:t>
            </a:r>
            <a:r>
              <a:rPr b="1" lang="en" sz="1300">
                <a:solidFill>
                  <a:schemeClr val="lt1"/>
                </a:solidFill>
                <a:latin typeface="Instrument Sans"/>
                <a:ea typeface="Instrument Sans"/>
                <a:cs typeface="Instrument Sans"/>
                <a:sym typeface="Instrument Sans"/>
              </a:rPr>
              <a:t>Layer</a:t>
            </a:r>
            <a:endParaRPr b="1" sz="1300">
              <a:solidFill>
                <a:schemeClr val="lt1"/>
              </a:solidFill>
              <a:latin typeface="Instrument Sans"/>
              <a:ea typeface="Instrument Sans"/>
              <a:cs typeface="Instrument Sans"/>
              <a:sym typeface="Instrument Sans"/>
            </a:endParaRPr>
          </a:p>
        </p:txBody>
      </p:sp>
      <p:sp>
        <p:nvSpPr>
          <p:cNvPr id="571" name="Google Shape;571;p62"/>
          <p:cNvSpPr txBox="1"/>
          <p:nvPr/>
        </p:nvSpPr>
        <p:spPr>
          <a:xfrm>
            <a:off x="6004050" y="2571750"/>
            <a:ext cx="2850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Spontaneous as well as piezoelectric polarization</a:t>
            </a:r>
            <a:endParaRPr sz="2100"/>
          </a:p>
        </p:txBody>
      </p:sp>
      <p:sp>
        <p:nvSpPr>
          <p:cNvPr id="572" name="Google Shape;572;p62"/>
          <p:cNvSpPr txBox="1"/>
          <p:nvPr>
            <p:ph idx="8" type="body"/>
          </p:nvPr>
        </p:nvSpPr>
        <p:spPr>
          <a:xfrm>
            <a:off x="298275" y="3375200"/>
            <a:ext cx="8427600" cy="4247100"/>
          </a:xfrm>
          <a:prstGeom prst="rect">
            <a:avLst/>
          </a:prstGeom>
        </p:spPr>
        <p:txBody>
          <a:bodyPr anchorCtr="0" anchor="t" bIns="0" lIns="0" spcFirstLastPara="1" rIns="0" wrap="square" tIns="0">
            <a:noAutofit/>
          </a:bodyPr>
          <a:lstStyle/>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When both spontaneous and piezoelectric polarizations are aligned, their effects </a:t>
            </a:r>
            <a:r>
              <a:rPr b="1" lang="en" sz="1400">
                <a:solidFill>
                  <a:srgbClr val="000000"/>
                </a:solidFill>
                <a:latin typeface="Arial"/>
                <a:ea typeface="Arial"/>
                <a:cs typeface="Arial"/>
                <a:sym typeface="Arial"/>
              </a:rPr>
              <a:t>add up</a:t>
            </a:r>
            <a:r>
              <a:rPr lang="en" sz="1400">
                <a:solidFill>
                  <a:srgbClr val="000000"/>
                </a:solidFill>
                <a:latin typeface="Arial"/>
                <a:ea typeface="Arial"/>
                <a:cs typeface="Arial"/>
                <a:sym typeface="Arial"/>
              </a:rPr>
              <a:t>, reinforcing the </a:t>
            </a:r>
            <a:r>
              <a:rPr b="1" lang="en" sz="1400">
                <a:solidFill>
                  <a:srgbClr val="000000"/>
                </a:solidFill>
                <a:latin typeface="Arial"/>
                <a:ea typeface="Arial"/>
                <a:cs typeface="Arial"/>
                <a:sym typeface="Arial"/>
              </a:rPr>
              <a:t>built-in electric field</a:t>
            </a:r>
            <a:r>
              <a:rPr lang="en" sz="1400">
                <a:solidFill>
                  <a:srgbClr val="000000"/>
                </a:solidFill>
                <a:latin typeface="Arial"/>
                <a:ea typeface="Arial"/>
                <a:cs typeface="Arial"/>
                <a:sym typeface="Arial"/>
              </a:rPr>
              <a:t> at the interface. This enhanced field increases </a:t>
            </a:r>
            <a:r>
              <a:rPr b="1" lang="en" sz="1400">
                <a:solidFill>
                  <a:srgbClr val="000000"/>
                </a:solidFill>
                <a:latin typeface="Arial"/>
                <a:ea typeface="Arial"/>
                <a:cs typeface="Arial"/>
                <a:sym typeface="Arial"/>
              </a:rPr>
              <a:t>conduction band bending</a:t>
            </a:r>
            <a:r>
              <a:rPr lang="en" sz="1400">
                <a:solidFill>
                  <a:srgbClr val="000000"/>
                </a:solidFill>
                <a:latin typeface="Arial"/>
                <a:ea typeface="Arial"/>
                <a:cs typeface="Arial"/>
                <a:sym typeface="Arial"/>
              </a:rPr>
              <a:t>, deepens the </a:t>
            </a:r>
            <a:r>
              <a:rPr b="1" lang="en" sz="1400">
                <a:solidFill>
                  <a:srgbClr val="000000"/>
                </a:solidFill>
                <a:latin typeface="Arial"/>
                <a:ea typeface="Arial"/>
                <a:cs typeface="Arial"/>
                <a:sym typeface="Arial"/>
              </a:rPr>
              <a:t>quantum well</a:t>
            </a:r>
            <a:r>
              <a:rPr lang="en" sz="1400">
                <a:solidFill>
                  <a:srgbClr val="000000"/>
                </a:solidFill>
                <a:latin typeface="Arial"/>
                <a:ea typeface="Arial"/>
                <a:cs typeface="Arial"/>
                <a:sym typeface="Arial"/>
              </a:rPr>
              <a:t>, and boosts </a:t>
            </a:r>
            <a:r>
              <a:rPr b="1" lang="en" sz="1400">
                <a:solidFill>
                  <a:srgbClr val="000000"/>
                </a:solidFill>
                <a:latin typeface="Arial"/>
                <a:ea typeface="Arial"/>
                <a:cs typeface="Arial"/>
                <a:sym typeface="Arial"/>
              </a:rPr>
              <a:t>2DEG concentration</a:t>
            </a:r>
            <a:r>
              <a:rPr lang="en" sz="1400">
                <a:solidFill>
                  <a:srgbClr val="000000"/>
                </a:solidFill>
                <a:latin typeface="Arial"/>
                <a:ea typeface="Arial"/>
                <a:cs typeface="Arial"/>
                <a:sym typeface="Arial"/>
              </a:rPr>
              <a:t>, which is critical for the high performance of GaN HEMT</a:t>
            </a:r>
            <a:endParaRPr sz="14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63"/>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GaN layers after polarization</a:t>
            </a:r>
            <a:endParaRPr b="1">
              <a:latin typeface="Instrument Sans"/>
              <a:ea typeface="Instrument Sans"/>
              <a:cs typeface="Instrument Sans"/>
              <a:sym typeface="Instrument Sans"/>
            </a:endParaRPr>
          </a:p>
        </p:txBody>
      </p:sp>
      <p:sp>
        <p:nvSpPr>
          <p:cNvPr id="579" name="Google Shape;579;p63"/>
          <p:cNvSpPr/>
          <p:nvPr/>
        </p:nvSpPr>
        <p:spPr>
          <a:xfrm>
            <a:off x="5195800" y="861975"/>
            <a:ext cx="3212100" cy="1083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80" name="Google Shape;580;p63"/>
          <p:cNvSpPr txBox="1"/>
          <p:nvPr/>
        </p:nvSpPr>
        <p:spPr>
          <a:xfrm>
            <a:off x="5656825" y="8748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581" name="Google Shape;581;p63"/>
          <p:cNvSpPr txBox="1"/>
          <p:nvPr/>
        </p:nvSpPr>
        <p:spPr>
          <a:xfrm>
            <a:off x="5656825" y="16497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582" name="Google Shape;582;p63"/>
          <p:cNvSpPr txBox="1"/>
          <p:nvPr/>
        </p:nvSpPr>
        <p:spPr>
          <a:xfrm>
            <a:off x="5566425" y="1182975"/>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AlₓGa₁₋ₓN </a:t>
            </a:r>
            <a:r>
              <a:rPr b="1" lang="en" sz="1300">
                <a:solidFill>
                  <a:schemeClr val="lt1"/>
                </a:solidFill>
                <a:latin typeface="Instrument Sans"/>
                <a:ea typeface="Instrument Sans"/>
                <a:cs typeface="Instrument Sans"/>
                <a:sym typeface="Instrument Sans"/>
              </a:rPr>
              <a:t>Layer</a:t>
            </a:r>
            <a:endParaRPr b="1" sz="1300">
              <a:solidFill>
                <a:schemeClr val="lt1"/>
              </a:solidFill>
              <a:latin typeface="Instrument Sans"/>
              <a:ea typeface="Instrument Sans"/>
              <a:cs typeface="Instrument Sans"/>
              <a:sym typeface="Instrument Sans"/>
            </a:endParaRPr>
          </a:p>
        </p:txBody>
      </p:sp>
      <p:sp>
        <p:nvSpPr>
          <p:cNvPr id="583" name="Google Shape;583;p63"/>
          <p:cNvSpPr/>
          <p:nvPr/>
        </p:nvSpPr>
        <p:spPr>
          <a:xfrm>
            <a:off x="5195800" y="1941300"/>
            <a:ext cx="3212100" cy="137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84" name="Google Shape;584;p63"/>
          <p:cNvSpPr txBox="1"/>
          <p:nvPr/>
        </p:nvSpPr>
        <p:spPr>
          <a:xfrm>
            <a:off x="5656825" y="1954200"/>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585" name="Google Shape;585;p63"/>
          <p:cNvSpPr txBox="1"/>
          <p:nvPr/>
        </p:nvSpPr>
        <p:spPr>
          <a:xfrm>
            <a:off x="5656825" y="3024300"/>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586" name="Google Shape;586;p63"/>
          <p:cNvSpPr txBox="1"/>
          <p:nvPr/>
        </p:nvSpPr>
        <p:spPr>
          <a:xfrm>
            <a:off x="5566425" y="2525625"/>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GaN </a:t>
            </a:r>
            <a:r>
              <a:rPr b="1" lang="en" sz="1300">
                <a:solidFill>
                  <a:schemeClr val="lt1"/>
                </a:solidFill>
                <a:latin typeface="Instrument Sans"/>
                <a:ea typeface="Instrument Sans"/>
                <a:cs typeface="Instrument Sans"/>
                <a:sym typeface="Instrument Sans"/>
              </a:rPr>
              <a:t>Layer</a:t>
            </a:r>
            <a:endParaRPr b="1" sz="1300">
              <a:solidFill>
                <a:schemeClr val="lt1"/>
              </a:solidFill>
              <a:latin typeface="Instrument Sans"/>
              <a:ea typeface="Instrument Sans"/>
              <a:cs typeface="Instrument Sans"/>
              <a:sym typeface="Instrument Sans"/>
            </a:endParaRPr>
          </a:p>
        </p:txBody>
      </p:sp>
      <p:sp>
        <p:nvSpPr>
          <p:cNvPr id="587" name="Google Shape;587;p63"/>
          <p:cNvSpPr txBox="1"/>
          <p:nvPr/>
        </p:nvSpPr>
        <p:spPr>
          <a:xfrm>
            <a:off x="60800" y="535500"/>
            <a:ext cx="4998600" cy="343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T</a:t>
            </a:r>
            <a:r>
              <a:rPr lang="en"/>
              <a:t>he</a:t>
            </a:r>
            <a:r>
              <a:rPr lang="en"/>
              <a:t> </a:t>
            </a:r>
            <a:r>
              <a:rPr b="1" lang="en"/>
              <a:t>positive polarization charge at the bottom of the GaN layer</a:t>
            </a:r>
            <a:r>
              <a:rPr lang="en"/>
              <a:t> due to spontaneous and piezoelectric polarizations</a:t>
            </a:r>
            <a:r>
              <a:rPr lang="en"/>
              <a:t> </a:t>
            </a:r>
            <a:r>
              <a:rPr lang="en"/>
              <a:t>is often </a:t>
            </a:r>
            <a:r>
              <a:rPr b="1" lang="en"/>
              <a:t>screened out</a:t>
            </a:r>
            <a:r>
              <a:rPr lang="en"/>
              <a:t> by the conducting substrate </a:t>
            </a:r>
            <a:r>
              <a:rPr lang="en"/>
              <a:t>or a thick GaN buffer layer, and thus doesn't significantly affect the device physics. </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SzPts val="1400"/>
              <a:buChar char="●"/>
            </a:pPr>
            <a:r>
              <a:rPr lang="en"/>
              <a:t>The AlGaN layer contributes positive polarization charges at its lower interface (due to its own spontaneous and piezoelectric polarization), while the GaN layer contributes negative polarization charges at its upper interface (due to its spontaneous polarization).</a:t>
            </a:r>
            <a:endParaRPr/>
          </a:p>
        </p:txBody>
      </p:sp>
      <p:sp>
        <p:nvSpPr>
          <p:cNvPr id="588" name="Google Shape;588;p63"/>
          <p:cNvSpPr/>
          <p:nvPr/>
        </p:nvSpPr>
        <p:spPr>
          <a:xfrm>
            <a:off x="5195800" y="3319500"/>
            <a:ext cx="3212100" cy="1461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89" name="Google Shape;589;p63"/>
          <p:cNvSpPr txBox="1"/>
          <p:nvPr/>
        </p:nvSpPr>
        <p:spPr>
          <a:xfrm>
            <a:off x="5566425" y="3939142"/>
            <a:ext cx="2649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Sapphire / SiC / Si substrate</a:t>
            </a:r>
            <a:endParaRPr b="1" sz="1300">
              <a:solidFill>
                <a:schemeClr val="lt1"/>
              </a:solidFill>
              <a:latin typeface="Instrument Sans"/>
              <a:ea typeface="Instrument Sans"/>
              <a:cs typeface="Instrument Sans"/>
              <a:sym typeface="Instrumen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64"/>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GaN layers after polarization</a:t>
            </a:r>
            <a:endParaRPr b="1">
              <a:latin typeface="Instrument Sans"/>
              <a:ea typeface="Instrument Sans"/>
              <a:cs typeface="Instrument Sans"/>
              <a:sym typeface="Instrument Sans"/>
            </a:endParaRPr>
          </a:p>
        </p:txBody>
      </p:sp>
      <p:sp>
        <p:nvSpPr>
          <p:cNvPr id="596" name="Google Shape;596;p64"/>
          <p:cNvSpPr/>
          <p:nvPr/>
        </p:nvSpPr>
        <p:spPr>
          <a:xfrm>
            <a:off x="5195800" y="861975"/>
            <a:ext cx="3212100" cy="1083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97" name="Google Shape;597;p64"/>
          <p:cNvSpPr txBox="1"/>
          <p:nvPr/>
        </p:nvSpPr>
        <p:spPr>
          <a:xfrm>
            <a:off x="5656825" y="8748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598" name="Google Shape;598;p64"/>
          <p:cNvSpPr txBox="1"/>
          <p:nvPr/>
        </p:nvSpPr>
        <p:spPr>
          <a:xfrm>
            <a:off x="5656825" y="164977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599" name="Google Shape;599;p64"/>
          <p:cNvSpPr txBox="1"/>
          <p:nvPr/>
        </p:nvSpPr>
        <p:spPr>
          <a:xfrm>
            <a:off x="5566425" y="1182975"/>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AlₓGa₁₋ₓN </a:t>
            </a:r>
            <a:r>
              <a:rPr b="1" lang="en" sz="1300">
                <a:solidFill>
                  <a:schemeClr val="lt1"/>
                </a:solidFill>
                <a:latin typeface="Instrument Sans"/>
                <a:ea typeface="Instrument Sans"/>
                <a:cs typeface="Instrument Sans"/>
                <a:sym typeface="Instrument Sans"/>
              </a:rPr>
              <a:t>Layer</a:t>
            </a:r>
            <a:endParaRPr b="1" sz="1300">
              <a:solidFill>
                <a:schemeClr val="lt1"/>
              </a:solidFill>
              <a:latin typeface="Instrument Sans"/>
              <a:ea typeface="Instrument Sans"/>
              <a:cs typeface="Instrument Sans"/>
              <a:sym typeface="Instrument Sans"/>
            </a:endParaRPr>
          </a:p>
        </p:txBody>
      </p:sp>
      <p:sp>
        <p:nvSpPr>
          <p:cNvPr id="600" name="Google Shape;600;p64"/>
          <p:cNvSpPr/>
          <p:nvPr/>
        </p:nvSpPr>
        <p:spPr>
          <a:xfrm>
            <a:off x="5195800" y="1941300"/>
            <a:ext cx="3212100" cy="137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601" name="Google Shape;601;p64"/>
          <p:cNvSpPr txBox="1"/>
          <p:nvPr/>
        </p:nvSpPr>
        <p:spPr>
          <a:xfrm>
            <a:off x="5656825" y="1954200"/>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602" name="Google Shape;602;p64"/>
          <p:cNvSpPr txBox="1"/>
          <p:nvPr/>
        </p:nvSpPr>
        <p:spPr>
          <a:xfrm>
            <a:off x="5656825" y="3024300"/>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603" name="Google Shape;603;p64"/>
          <p:cNvSpPr txBox="1"/>
          <p:nvPr/>
        </p:nvSpPr>
        <p:spPr>
          <a:xfrm>
            <a:off x="5566425" y="2525625"/>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     GaN </a:t>
            </a:r>
            <a:r>
              <a:rPr b="1" lang="en" sz="1300">
                <a:solidFill>
                  <a:schemeClr val="lt1"/>
                </a:solidFill>
                <a:latin typeface="Instrument Sans"/>
                <a:ea typeface="Instrument Sans"/>
                <a:cs typeface="Instrument Sans"/>
                <a:sym typeface="Instrument Sans"/>
              </a:rPr>
              <a:t>Layer</a:t>
            </a:r>
            <a:endParaRPr b="1" sz="1300">
              <a:solidFill>
                <a:schemeClr val="lt1"/>
              </a:solidFill>
              <a:latin typeface="Instrument Sans"/>
              <a:ea typeface="Instrument Sans"/>
              <a:cs typeface="Instrument Sans"/>
              <a:sym typeface="Instrument Sans"/>
            </a:endParaRPr>
          </a:p>
        </p:txBody>
      </p:sp>
      <p:sp>
        <p:nvSpPr>
          <p:cNvPr id="604" name="Google Shape;604;p64"/>
          <p:cNvSpPr txBox="1"/>
          <p:nvPr/>
        </p:nvSpPr>
        <p:spPr>
          <a:xfrm>
            <a:off x="60800" y="535500"/>
            <a:ext cx="4998600" cy="2536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At the </a:t>
            </a:r>
            <a:r>
              <a:rPr b="1" lang="en"/>
              <a:t>top surface of the AlGaN layer</a:t>
            </a:r>
            <a:r>
              <a:rPr lang="en"/>
              <a:t>, there's a net </a:t>
            </a:r>
            <a:r>
              <a:rPr b="1" lang="en"/>
              <a:t>negative polarization charge</a:t>
            </a:r>
            <a:r>
              <a:rPr lang="en"/>
              <a:t>, which is balanced by free positive charges due to presence of</a:t>
            </a:r>
            <a:r>
              <a:rPr lang="en"/>
              <a:t> dangling bonds, adsorbed moisture, and surface states, </a:t>
            </a:r>
            <a:r>
              <a:rPr lang="en"/>
              <a:t>collectively referred to as </a:t>
            </a:r>
            <a:r>
              <a:rPr b="1" lang="en"/>
              <a:t>surface donors</a:t>
            </a:r>
            <a:r>
              <a:rPr lang="en"/>
              <a:t>. These surface donors act as </a:t>
            </a:r>
            <a:r>
              <a:rPr lang="en"/>
              <a:t>positive charges that accumulate at the surface and partially neutralize the negative polarization charge of AlGaN.</a:t>
            </a:r>
            <a:endParaRPr/>
          </a:p>
          <a:p>
            <a:pPr indent="0" lvl="0" marL="0" rtl="0" algn="l">
              <a:lnSpc>
                <a:spcPct val="115000"/>
              </a:lnSpc>
              <a:spcBef>
                <a:spcPts val="1200"/>
              </a:spcBef>
              <a:spcAft>
                <a:spcPts val="1200"/>
              </a:spcAft>
              <a:buNone/>
            </a:pPr>
            <a:r>
              <a:t/>
            </a:r>
            <a:endParaRPr/>
          </a:p>
        </p:txBody>
      </p:sp>
      <p:sp>
        <p:nvSpPr>
          <p:cNvPr id="605" name="Google Shape;605;p64"/>
          <p:cNvSpPr/>
          <p:nvPr/>
        </p:nvSpPr>
        <p:spPr>
          <a:xfrm>
            <a:off x="5195800" y="3319500"/>
            <a:ext cx="3212100" cy="1461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606" name="Google Shape;606;p64"/>
          <p:cNvSpPr txBox="1"/>
          <p:nvPr/>
        </p:nvSpPr>
        <p:spPr>
          <a:xfrm>
            <a:off x="5566425" y="3939142"/>
            <a:ext cx="2649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Sapphire / SiC / Si substrate</a:t>
            </a:r>
            <a:endParaRPr b="1" sz="1300">
              <a:solidFill>
                <a:schemeClr val="lt1"/>
              </a:solidFill>
              <a:latin typeface="Instrument Sans"/>
              <a:ea typeface="Instrument Sans"/>
              <a:cs typeface="Instrument Sans"/>
              <a:sym typeface="Instrumen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GaN layers</a:t>
            </a:r>
            <a:endParaRPr b="1">
              <a:latin typeface="Instrument Sans"/>
              <a:ea typeface="Instrument Sans"/>
              <a:cs typeface="Instrument Sans"/>
              <a:sym typeface="Instrument Sans"/>
            </a:endParaRPr>
          </a:p>
        </p:txBody>
      </p:sp>
      <p:sp>
        <p:nvSpPr>
          <p:cNvPr id="612" name="Google Shape;612;p65"/>
          <p:cNvSpPr txBox="1"/>
          <p:nvPr/>
        </p:nvSpPr>
        <p:spPr>
          <a:xfrm>
            <a:off x="60800" y="535500"/>
            <a:ext cx="8460300" cy="445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There remains a </a:t>
            </a:r>
            <a:r>
              <a:rPr lang="en"/>
              <a:t>net positive fixed charge accumulates at the top surface of the GaN layer, </a:t>
            </a:r>
            <a:r>
              <a:rPr lang="en"/>
              <a:t>just below the AlGaN.</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SzPts val="1400"/>
              <a:buChar char="●"/>
            </a:pPr>
            <a:r>
              <a:rPr lang="en"/>
              <a:t>As a result, a </a:t>
            </a:r>
            <a:r>
              <a:rPr lang="en"/>
              <a:t>net dipole layer forms: a positively charged sheet of atoms or donor-like states at the top of the AlGaN,</a:t>
            </a:r>
            <a:r>
              <a:rPr lang="en"/>
              <a:t> and a </a:t>
            </a:r>
            <a:r>
              <a:rPr b="1" lang="en"/>
              <a:t>high-density negative sheet of electrons</a:t>
            </a:r>
            <a:r>
              <a:rPr lang="en"/>
              <a:t> just beneath it, confined at the </a:t>
            </a:r>
            <a:r>
              <a:rPr lang="en"/>
              <a:t>AlGaN/GaN interface. T</a:t>
            </a:r>
            <a:r>
              <a:rPr lang="en"/>
              <a:t>his is the </a:t>
            </a:r>
            <a:r>
              <a:rPr b="1" lang="en"/>
              <a:t>2DEG</a:t>
            </a:r>
            <a:r>
              <a:rPr lang="en"/>
              <a:t>. This </a:t>
            </a:r>
            <a:r>
              <a:rPr lang="en"/>
              <a:t>charge separation forms a built-in electric field </a:t>
            </a:r>
            <a:r>
              <a:rPr lang="en"/>
              <a:t>that is essential for the operation of the HEMT, and the electron layer remains confined in the quantum well due to this field and band bending, without the need for intentional doping.</a:t>
            </a:r>
            <a:endParaRPr/>
          </a:p>
        </p:txBody>
      </p:sp>
      <p:cxnSp>
        <p:nvCxnSpPr>
          <p:cNvPr id="613" name="Google Shape;613;p65"/>
          <p:cNvCxnSpPr/>
          <p:nvPr/>
        </p:nvCxnSpPr>
        <p:spPr>
          <a:xfrm>
            <a:off x="1789600" y="2312943"/>
            <a:ext cx="5299500" cy="3900"/>
          </a:xfrm>
          <a:prstGeom prst="straightConnector1">
            <a:avLst/>
          </a:prstGeom>
          <a:noFill/>
          <a:ln cap="flat" cmpd="sng" w="28575">
            <a:solidFill>
              <a:schemeClr val="lt1"/>
            </a:solidFill>
            <a:prstDash val="solid"/>
            <a:round/>
            <a:headEnd len="med" w="med" type="none"/>
            <a:tailEnd len="med" w="med" type="triangle"/>
          </a:ln>
        </p:spPr>
      </p:cxnSp>
      <p:cxnSp>
        <p:nvCxnSpPr>
          <p:cNvPr id="614" name="Google Shape;614;p65"/>
          <p:cNvCxnSpPr/>
          <p:nvPr/>
        </p:nvCxnSpPr>
        <p:spPr>
          <a:xfrm rot="10800000">
            <a:off x="2303916" y="1152050"/>
            <a:ext cx="21600" cy="2343300"/>
          </a:xfrm>
          <a:prstGeom prst="straightConnector1">
            <a:avLst/>
          </a:prstGeom>
          <a:noFill/>
          <a:ln cap="flat" cmpd="sng" w="28575">
            <a:solidFill>
              <a:schemeClr val="lt1"/>
            </a:solidFill>
            <a:prstDash val="solid"/>
            <a:round/>
            <a:headEnd len="med" w="med" type="none"/>
            <a:tailEnd len="med" w="med" type="triangle"/>
          </a:ln>
        </p:spPr>
      </p:cxnSp>
      <p:cxnSp>
        <p:nvCxnSpPr>
          <p:cNvPr id="615" name="Google Shape;615;p65"/>
          <p:cNvCxnSpPr/>
          <p:nvPr/>
        </p:nvCxnSpPr>
        <p:spPr>
          <a:xfrm rot="10800000">
            <a:off x="2316525" y="1873925"/>
            <a:ext cx="9000" cy="405600"/>
          </a:xfrm>
          <a:prstGeom prst="straightConnector1">
            <a:avLst/>
          </a:prstGeom>
          <a:noFill/>
          <a:ln cap="flat" cmpd="sng" w="19050">
            <a:solidFill>
              <a:srgbClr val="0000FF"/>
            </a:solidFill>
            <a:prstDash val="solid"/>
            <a:round/>
            <a:headEnd len="med" w="med" type="none"/>
            <a:tailEnd len="med" w="med" type="triangle"/>
          </a:ln>
        </p:spPr>
      </p:cxnSp>
      <p:cxnSp>
        <p:nvCxnSpPr>
          <p:cNvPr id="616" name="Google Shape;616;p65"/>
          <p:cNvCxnSpPr/>
          <p:nvPr/>
        </p:nvCxnSpPr>
        <p:spPr>
          <a:xfrm rot="10800000">
            <a:off x="3927800" y="1126025"/>
            <a:ext cx="9300" cy="1153500"/>
          </a:xfrm>
          <a:prstGeom prst="straightConnector1">
            <a:avLst/>
          </a:prstGeom>
          <a:noFill/>
          <a:ln cap="flat" cmpd="sng" w="19050">
            <a:solidFill>
              <a:srgbClr val="0000FF"/>
            </a:solidFill>
            <a:prstDash val="solid"/>
            <a:round/>
            <a:headEnd len="med" w="med" type="none"/>
            <a:tailEnd len="med" w="med" type="triangle"/>
          </a:ln>
        </p:spPr>
      </p:cxnSp>
      <p:cxnSp>
        <p:nvCxnSpPr>
          <p:cNvPr id="617" name="Google Shape;617;p65"/>
          <p:cNvCxnSpPr/>
          <p:nvPr/>
        </p:nvCxnSpPr>
        <p:spPr>
          <a:xfrm>
            <a:off x="2309175" y="2350275"/>
            <a:ext cx="21300" cy="1296600"/>
          </a:xfrm>
          <a:prstGeom prst="straightConnector1">
            <a:avLst/>
          </a:prstGeom>
          <a:noFill/>
          <a:ln cap="flat" cmpd="sng" w="19050">
            <a:solidFill>
              <a:srgbClr val="0000FF"/>
            </a:solidFill>
            <a:prstDash val="solid"/>
            <a:round/>
            <a:headEnd len="med" w="med" type="none"/>
            <a:tailEnd len="med" w="med" type="triangle"/>
          </a:ln>
        </p:spPr>
      </p:cxnSp>
      <p:cxnSp>
        <p:nvCxnSpPr>
          <p:cNvPr id="618" name="Google Shape;618;p65"/>
          <p:cNvCxnSpPr/>
          <p:nvPr/>
        </p:nvCxnSpPr>
        <p:spPr>
          <a:xfrm>
            <a:off x="3934688" y="2261150"/>
            <a:ext cx="13500" cy="846300"/>
          </a:xfrm>
          <a:prstGeom prst="straightConnector1">
            <a:avLst/>
          </a:prstGeom>
          <a:noFill/>
          <a:ln cap="flat" cmpd="sng" w="19050">
            <a:solidFill>
              <a:srgbClr val="0000FF"/>
            </a:solidFill>
            <a:prstDash val="solid"/>
            <a:round/>
            <a:headEnd len="med" w="med" type="none"/>
            <a:tailEnd len="med" w="med" type="triangle"/>
          </a:ln>
        </p:spPr>
      </p:cxnSp>
      <p:sp>
        <p:nvSpPr>
          <p:cNvPr id="619" name="Google Shape;619;p65"/>
          <p:cNvSpPr txBox="1"/>
          <p:nvPr>
            <p:ph type="title"/>
          </p:nvPr>
        </p:nvSpPr>
        <p:spPr>
          <a:xfrm>
            <a:off x="3781849" y="206560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d</a:t>
            </a:r>
            <a:endParaRPr sz="1400"/>
          </a:p>
        </p:txBody>
      </p:sp>
      <p:sp>
        <p:nvSpPr>
          <p:cNvPr id="620" name="Google Shape;620;p65"/>
          <p:cNvSpPr txBox="1"/>
          <p:nvPr>
            <p:ph type="title"/>
          </p:nvPr>
        </p:nvSpPr>
        <p:spPr>
          <a:xfrm>
            <a:off x="2387962" y="1610825"/>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+qN</a:t>
            </a:r>
            <a:r>
              <a:rPr baseline="-25000" lang="en" sz="1400"/>
              <a:t>d</a:t>
            </a:r>
            <a:endParaRPr baseline="-25000" sz="1400"/>
          </a:p>
        </p:txBody>
      </p:sp>
      <p:sp>
        <p:nvSpPr>
          <p:cNvPr id="621" name="Google Shape;621;p65"/>
          <p:cNvSpPr txBox="1"/>
          <p:nvPr>
            <p:ph type="title"/>
          </p:nvPr>
        </p:nvSpPr>
        <p:spPr>
          <a:xfrm>
            <a:off x="2390449" y="2109425"/>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a:t>
            </a:r>
            <a:r>
              <a:rPr lang="en" sz="1200">
                <a:solidFill>
                  <a:srgbClr val="202122"/>
                </a:solidFill>
                <a:highlight>
                  <a:srgbClr val="FFFFFF"/>
                </a:highlight>
                <a:latin typeface="Arial"/>
                <a:ea typeface="Arial"/>
                <a:cs typeface="Arial"/>
                <a:sym typeface="Arial"/>
              </a:rPr>
              <a:t>σ</a:t>
            </a:r>
            <a:r>
              <a:rPr baseline="-25000" lang="en" sz="1200">
                <a:solidFill>
                  <a:srgbClr val="202122"/>
                </a:solidFill>
                <a:highlight>
                  <a:srgbClr val="FFFFFF"/>
                </a:highlight>
                <a:latin typeface="Arial"/>
                <a:ea typeface="Arial"/>
                <a:cs typeface="Arial"/>
                <a:sym typeface="Arial"/>
              </a:rPr>
              <a:t>top</a:t>
            </a:r>
            <a:endParaRPr baseline="-25000" sz="1400"/>
          </a:p>
        </p:txBody>
      </p:sp>
      <p:sp>
        <p:nvSpPr>
          <p:cNvPr id="622" name="Google Shape;622;p65"/>
          <p:cNvSpPr txBox="1"/>
          <p:nvPr>
            <p:ph type="title"/>
          </p:nvPr>
        </p:nvSpPr>
        <p:spPr>
          <a:xfrm>
            <a:off x="4019874" y="169460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a:t>
            </a:r>
            <a:r>
              <a:rPr lang="en" sz="1200">
                <a:solidFill>
                  <a:srgbClr val="202122"/>
                </a:solidFill>
                <a:highlight>
                  <a:srgbClr val="FFFFFF"/>
                </a:highlight>
                <a:latin typeface="Arial"/>
                <a:ea typeface="Arial"/>
                <a:cs typeface="Arial"/>
                <a:sym typeface="Arial"/>
              </a:rPr>
              <a:t>σ</a:t>
            </a:r>
            <a:r>
              <a:rPr baseline="-25000" lang="en" sz="1200">
                <a:solidFill>
                  <a:srgbClr val="202122"/>
                </a:solidFill>
                <a:highlight>
                  <a:srgbClr val="FFFFFF"/>
                </a:highlight>
                <a:latin typeface="Arial"/>
                <a:ea typeface="Arial"/>
                <a:cs typeface="Arial"/>
                <a:sym typeface="Arial"/>
              </a:rPr>
              <a:t>top</a:t>
            </a:r>
            <a:endParaRPr baseline="-25000" sz="1400"/>
          </a:p>
        </p:txBody>
      </p:sp>
      <p:sp>
        <p:nvSpPr>
          <p:cNvPr id="623" name="Google Shape;623;p65"/>
          <p:cNvSpPr txBox="1"/>
          <p:nvPr>
            <p:ph type="title"/>
          </p:nvPr>
        </p:nvSpPr>
        <p:spPr>
          <a:xfrm>
            <a:off x="4014937" y="2109425"/>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-qn</a:t>
            </a:r>
            <a:r>
              <a:rPr baseline="-25000" lang="en" sz="1400"/>
              <a:t>s </a:t>
            </a:r>
            <a:r>
              <a:rPr b="1" lang="en" sz="1800">
                <a:latin typeface="Instrument Sans"/>
                <a:ea typeface="Instrument Sans"/>
                <a:cs typeface="Instrument Sans"/>
                <a:sym typeface="Instrument Sans"/>
              </a:rPr>
              <a:t>(2DEG)</a:t>
            </a:r>
            <a:endParaRPr b="1" sz="1800">
              <a:latin typeface="Instrument Sans"/>
              <a:ea typeface="Instrument Sans"/>
              <a:cs typeface="Instrument Sans"/>
              <a:sym typeface="Instrument Sans"/>
            </a:endParaRPr>
          </a:p>
        </p:txBody>
      </p:sp>
      <p:sp>
        <p:nvSpPr>
          <p:cNvPr id="624" name="Google Shape;624;p65"/>
          <p:cNvSpPr txBox="1"/>
          <p:nvPr>
            <p:ph type="title"/>
          </p:nvPr>
        </p:nvSpPr>
        <p:spPr>
          <a:xfrm>
            <a:off x="1492800" y="1503875"/>
            <a:ext cx="11307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Charge density</a:t>
            </a:r>
            <a:endParaRPr baseline="-25000"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0" name="Google Shape;630;p66"/>
          <p:cNvSpPr txBox="1"/>
          <p:nvPr>
            <p:ph type="title"/>
          </p:nvPr>
        </p:nvSpPr>
        <p:spPr>
          <a:xfrm>
            <a:off x="284697" y="-1306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GaN layers</a:t>
            </a:r>
            <a:endParaRPr/>
          </a:p>
        </p:txBody>
      </p:sp>
      <p:cxnSp>
        <p:nvCxnSpPr>
          <p:cNvPr id="631" name="Google Shape;631;p66"/>
          <p:cNvCxnSpPr/>
          <p:nvPr/>
        </p:nvCxnSpPr>
        <p:spPr>
          <a:xfrm>
            <a:off x="1489675" y="1255268"/>
            <a:ext cx="5299500" cy="3900"/>
          </a:xfrm>
          <a:prstGeom prst="straightConnector1">
            <a:avLst/>
          </a:prstGeom>
          <a:noFill/>
          <a:ln cap="flat" cmpd="sng" w="28575">
            <a:solidFill>
              <a:schemeClr val="lt1"/>
            </a:solidFill>
            <a:prstDash val="solid"/>
            <a:round/>
            <a:headEnd len="med" w="med" type="none"/>
            <a:tailEnd len="med" w="med" type="triangle"/>
          </a:ln>
        </p:spPr>
      </p:cxnSp>
      <p:cxnSp>
        <p:nvCxnSpPr>
          <p:cNvPr id="632" name="Google Shape;632;p66"/>
          <p:cNvCxnSpPr/>
          <p:nvPr/>
        </p:nvCxnSpPr>
        <p:spPr>
          <a:xfrm rot="10800000">
            <a:off x="2025591" y="76675"/>
            <a:ext cx="0" cy="2361000"/>
          </a:xfrm>
          <a:prstGeom prst="straightConnector1">
            <a:avLst/>
          </a:prstGeom>
          <a:noFill/>
          <a:ln cap="flat" cmpd="sng" w="28575">
            <a:solidFill>
              <a:schemeClr val="lt1"/>
            </a:solidFill>
            <a:prstDash val="solid"/>
            <a:round/>
            <a:headEnd len="med" w="med" type="none"/>
            <a:tailEnd len="med" w="med" type="triangle"/>
          </a:ln>
        </p:spPr>
      </p:cxnSp>
      <p:cxnSp>
        <p:nvCxnSpPr>
          <p:cNvPr id="633" name="Google Shape;633;p66"/>
          <p:cNvCxnSpPr/>
          <p:nvPr/>
        </p:nvCxnSpPr>
        <p:spPr>
          <a:xfrm rot="10800000">
            <a:off x="2016600" y="816250"/>
            <a:ext cx="9000" cy="405600"/>
          </a:xfrm>
          <a:prstGeom prst="straightConnector1">
            <a:avLst/>
          </a:prstGeom>
          <a:noFill/>
          <a:ln cap="flat" cmpd="sng" w="19050">
            <a:solidFill>
              <a:srgbClr val="0000FF"/>
            </a:solidFill>
            <a:prstDash val="solid"/>
            <a:round/>
            <a:headEnd len="med" w="med" type="none"/>
            <a:tailEnd len="med" w="med" type="triangle"/>
          </a:ln>
        </p:spPr>
      </p:cxnSp>
      <p:cxnSp>
        <p:nvCxnSpPr>
          <p:cNvPr id="634" name="Google Shape;634;p66"/>
          <p:cNvCxnSpPr/>
          <p:nvPr/>
        </p:nvCxnSpPr>
        <p:spPr>
          <a:xfrm rot="10800000">
            <a:off x="3628175" y="344650"/>
            <a:ext cx="9000" cy="877200"/>
          </a:xfrm>
          <a:prstGeom prst="straightConnector1">
            <a:avLst/>
          </a:prstGeom>
          <a:noFill/>
          <a:ln cap="flat" cmpd="sng" w="19050">
            <a:solidFill>
              <a:srgbClr val="0000FF"/>
            </a:solidFill>
            <a:prstDash val="solid"/>
            <a:round/>
            <a:headEnd len="med" w="med" type="none"/>
            <a:tailEnd len="med" w="med" type="triangle"/>
          </a:ln>
        </p:spPr>
      </p:cxnSp>
      <p:cxnSp>
        <p:nvCxnSpPr>
          <p:cNvPr id="635" name="Google Shape;635;p66"/>
          <p:cNvCxnSpPr/>
          <p:nvPr/>
        </p:nvCxnSpPr>
        <p:spPr>
          <a:xfrm flipH="1">
            <a:off x="2026650" y="1303325"/>
            <a:ext cx="3900" cy="992400"/>
          </a:xfrm>
          <a:prstGeom prst="straightConnector1">
            <a:avLst/>
          </a:prstGeom>
          <a:noFill/>
          <a:ln cap="flat" cmpd="sng" w="19050">
            <a:solidFill>
              <a:srgbClr val="0000FF"/>
            </a:solidFill>
            <a:prstDash val="solid"/>
            <a:round/>
            <a:headEnd len="med" w="med" type="none"/>
            <a:tailEnd len="med" w="med" type="triangle"/>
          </a:ln>
        </p:spPr>
      </p:cxnSp>
      <p:cxnSp>
        <p:nvCxnSpPr>
          <p:cNvPr id="636" name="Google Shape;636;p66"/>
          <p:cNvCxnSpPr/>
          <p:nvPr/>
        </p:nvCxnSpPr>
        <p:spPr>
          <a:xfrm flipH="1">
            <a:off x="3630563" y="1203475"/>
            <a:ext cx="4200" cy="845400"/>
          </a:xfrm>
          <a:prstGeom prst="straightConnector1">
            <a:avLst/>
          </a:prstGeom>
          <a:noFill/>
          <a:ln cap="flat" cmpd="sng" w="19050">
            <a:solidFill>
              <a:srgbClr val="0000FF"/>
            </a:solidFill>
            <a:prstDash val="solid"/>
            <a:round/>
            <a:headEnd len="med" w="med" type="none"/>
            <a:tailEnd len="med" w="med" type="triangle"/>
          </a:ln>
        </p:spPr>
      </p:cxnSp>
      <p:sp>
        <p:nvSpPr>
          <p:cNvPr id="637" name="Google Shape;637;p66"/>
          <p:cNvSpPr txBox="1"/>
          <p:nvPr>
            <p:ph type="title"/>
          </p:nvPr>
        </p:nvSpPr>
        <p:spPr>
          <a:xfrm>
            <a:off x="3481924" y="1007925"/>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d</a:t>
            </a:r>
            <a:endParaRPr sz="1400"/>
          </a:p>
        </p:txBody>
      </p:sp>
      <p:sp>
        <p:nvSpPr>
          <p:cNvPr id="638" name="Google Shape;638;p66"/>
          <p:cNvSpPr txBox="1"/>
          <p:nvPr>
            <p:ph type="title"/>
          </p:nvPr>
        </p:nvSpPr>
        <p:spPr>
          <a:xfrm>
            <a:off x="2088037" y="55315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+qN</a:t>
            </a:r>
            <a:r>
              <a:rPr baseline="-25000" lang="en" sz="1400"/>
              <a:t>d</a:t>
            </a:r>
            <a:endParaRPr baseline="-25000" sz="1400"/>
          </a:p>
        </p:txBody>
      </p:sp>
      <p:sp>
        <p:nvSpPr>
          <p:cNvPr id="639" name="Google Shape;639;p66"/>
          <p:cNvSpPr txBox="1"/>
          <p:nvPr>
            <p:ph type="title"/>
          </p:nvPr>
        </p:nvSpPr>
        <p:spPr>
          <a:xfrm>
            <a:off x="2090524" y="105175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a:t>
            </a:r>
            <a:r>
              <a:rPr lang="en" sz="1200">
                <a:solidFill>
                  <a:srgbClr val="202122"/>
                </a:solidFill>
                <a:highlight>
                  <a:srgbClr val="FFFFFF"/>
                </a:highlight>
                <a:latin typeface="Arial"/>
                <a:ea typeface="Arial"/>
                <a:cs typeface="Arial"/>
                <a:sym typeface="Arial"/>
              </a:rPr>
              <a:t>σ</a:t>
            </a:r>
            <a:r>
              <a:rPr baseline="-25000" lang="en" sz="1200">
                <a:solidFill>
                  <a:srgbClr val="202122"/>
                </a:solidFill>
                <a:highlight>
                  <a:srgbClr val="FFFFFF"/>
                </a:highlight>
                <a:latin typeface="Arial"/>
                <a:ea typeface="Arial"/>
                <a:cs typeface="Arial"/>
                <a:sym typeface="Arial"/>
              </a:rPr>
              <a:t>top</a:t>
            </a:r>
            <a:endParaRPr baseline="-25000" sz="1400"/>
          </a:p>
        </p:txBody>
      </p:sp>
      <p:sp>
        <p:nvSpPr>
          <p:cNvPr id="640" name="Google Shape;640;p66"/>
          <p:cNvSpPr txBox="1"/>
          <p:nvPr>
            <p:ph type="title"/>
          </p:nvPr>
        </p:nvSpPr>
        <p:spPr>
          <a:xfrm>
            <a:off x="3719949" y="636925"/>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a:t>
            </a:r>
            <a:r>
              <a:rPr lang="en" sz="1200">
                <a:solidFill>
                  <a:srgbClr val="202122"/>
                </a:solidFill>
                <a:highlight>
                  <a:srgbClr val="FFFFFF"/>
                </a:highlight>
                <a:latin typeface="Arial"/>
                <a:ea typeface="Arial"/>
                <a:cs typeface="Arial"/>
                <a:sym typeface="Arial"/>
              </a:rPr>
              <a:t>σ</a:t>
            </a:r>
            <a:r>
              <a:rPr baseline="-25000" lang="en" sz="1200">
                <a:solidFill>
                  <a:srgbClr val="202122"/>
                </a:solidFill>
                <a:highlight>
                  <a:srgbClr val="FFFFFF"/>
                </a:highlight>
                <a:latin typeface="Arial"/>
                <a:ea typeface="Arial"/>
                <a:cs typeface="Arial"/>
                <a:sym typeface="Arial"/>
              </a:rPr>
              <a:t>top</a:t>
            </a:r>
            <a:endParaRPr baseline="-25000" sz="1400"/>
          </a:p>
        </p:txBody>
      </p:sp>
      <p:sp>
        <p:nvSpPr>
          <p:cNvPr id="641" name="Google Shape;641;p66"/>
          <p:cNvSpPr txBox="1"/>
          <p:nvPr>
            <p:ph type="title"/>
          </p:nvPr>
        </p:nvSpPr>
        <p:spPr>
          <a:xfrm>
            <a:off x="3715012" y="105175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-qn</a:t>
            </a:r>
            <a:r>
              <a:rPr baseline="-25000" lang="en" sz="1400"/>
              <a:t>s </a:t>
            </a:r>
            <a:r>
              <a:rPr b="1" lang="en" sz="1800">
                <a:latin typeface="Instrument Sans"/>
                <a:ea typeface="Instrument Sans"/>
                <a:cs typeface="Instrument Sans"/>
                <a:sym typeface="Instrument Sans"/>
              </a:rPr>
              <a:t>(2DEG)</a:t>
            </a:r>
            <a:endParaRPr b="1" sz="1800">
              <a:latin typeface="Instrument Sans"/>
              <a:ea typeface="Instrument Sans"/>
              <a:cs typeface="Instrument Sans"/>
              <a:sym typeface="Instrument Sans"/>
            </a:endParaRPr>
          </a:p>
        </p:txBody>
      </p:sp>
      <p:sp>
        <p:nvSpPr>
          <p:cNvPr id="642" name="Google Shape;642;p66"/>
          <p:cNvSpPr txBox="1"/>
          <p:nvPr>
            <p:ph type="title"/>
          </p:nvPr>
        </p:nvSpPr>
        <p:spPr>
          <a:xfrm>
            <a:off x="1192875" y="446200"/>
            <a:ext cx="11307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Charge density</a:t>
            </a:r>
            <a:endParaRPr baseline="-25000" sz="1400"/>
          </a:p>
        </p:txBody>
      </p:sp>
      <p:cxnSp>
        <p:nvCxnSpPr>
          <p:cNvPr id="643" name="Google Shape;643;p66"/>
          <p:cNvCxnSpPr/>
          <p:nvPr/>
        </p:nvCxnSpPr>
        <p:spPr>
          <a:xfrm>
            <a:off x="978500" y="3530143"/>
            <a:ext cx="5299500" cy="3900"/>
          </a:xfrm>
          <a:prstGeom prst="straightConnector1">
            <a:avLst/>
          </a:prstGeom>
          <a:noFill/>
          <a:ln cap="flat" cmpd="sng" w="28575">
            <a:solidFill>
              <a:schemeClr val="lt1"/>
            </a:solidFill>
            <a:prstDash val="solid"/>
            <a:round/>
            <a:headEnd len="med" w="med" type="none"/>
            <a:tailEnd len="med" w="med" type="triangle"/>
          </a:ln>
        </p:spPr>
      </p:cxnSp>
      <p:cxnSp>
        <p:nvCxnSpPr>
          <p:cNvPr id="644" name="Google Shape;644;p66"/>
          <p:cNvCxnSpPr/>
          <p:nvPr/>
        </p:nvCxnSpPr>
        <p:spPr>
          <a:xfrm rot="10800000">
            <a:off x="1514416" y="2351550"/>
            <a:ext cx="0" cy="2361000"/>
          </a:xfrm>
          <a:prstGeom prst="straightConnector1">
            <a:avLst/>
          </a:prstGeom>
          <a:noFill/>
          <a:ln cap="flat" cmpd="sng" w="28575">
            <a:solidFill>
              <a:schemeClr val="lt1"/>
            </a:solidFill>
            <a:prstDash val="solid"/>
            <a:round/>
            <a:headEnd len="med" w="med" type="none"/>
            <a:tailEnd len="med" w="med" type="triangle"/>
          </a:ln>
        </p:spPr>
      </p:cxnSp>
      <p:sp>
        <p:nvSpPr>
          <p:cNvPr id="645" name="Google Shape;645;p66"/>
          <p:cNvSpPr txBox="1"/>
          <p:nvPr>
            <p:ph type="title"/>
          </p:nvPr>
        </p:nvSpPr>
        <p:spPr>
          <a:xfrm>
            <a:off x="2970749" y="328280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d</a:t>
            </a:r>
            <a:endParaRPr sz="1400"/>
          </a:p>
        </p:txBody>
      </p:sp>
      <p:sp>
        <p:nvSpPr>
          <p:cNvPr id="646" name="Google Shape;646;p66"/>
          <p:cNvSpPr txBox="1"/>
          <p:nvPr>
            <p:ph type="title"/>
          </p:nvPr>
        </p:nvSpPr>
        <p:spPr>
          <a:xfrm>
            <a:off x="383675" y="2721075"/>
            <a:ext cx="11307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Electric field</a:t>
            </a:r>
            <a:endParaRPr baseline="-25000" sz="1400"/>
          </a:p>
        </p:txBody>
      </p:sp>
      <p:cxnSp>
        <p:nvCxnSpPr>
          <p:cNvPr id="647" name="Google Shape;647;p66"/>
          <p:cNvCxnSpPr/>
          <p:nvPr/>
        </p:nvCxnSpPr>
        <p:spPr>
          <a:xfrm>
            <a:off x="1514425" y="3530150"/>
            <a:ext cx="0" cy="780300"/>
          </a:xfrm>
          <a:prstGeom prst="straightConnector1">
            <a:avLst/>
          </a:prstGeom>
          <a:noFill/>
          <a:ln cap="flat" cmpd="sng" w="19050">
            <a:solidFill>
              <a:srgbClr val="FF9900"/>
            </a:solidFill>
            <a:prstDash val="solid"/>
            <a:round/>
            <a:headEnd len="med" w="med" type="none"/>
            <a:tailEnd len="med" w="med" type="none"/>
          </a:ln>
        </p:spPr>
      </p:cxnSp>
      <p:cxnSp>
        <p:nvCxnSpPr>
          <p:cNvPr id="648" name="Google Shape;648;p66"/>
          <p:cNvCxnSpPr/>
          <p:nvPr/>
        </p:nvCxnSpPr>
        <p:spPr>
          <a:xfrm flipH="1">
            <a:off x="2872725" y="2812250"/>
            <a:ext cx="6000" cy="1498200"/>
          </a:xfrm>
          <a:prstGeom prst="straightConnector1">
            <a:avLst/>
          </a:prstGeom>
          <a:noFill/>
          <a:ln cap="flat" cmpd="sng" w="19050">
            <a:solidFill>
              <a:srgbClr val="FF9900"/>
            </a:solidFill>
            <a:prstDash val="dot"/>
            <a:round/>
            <a:headEnd len="med" w="med" type="none"/>
            <a:tailEnd len="med" w="med" type="none"/>
          </a:ln>
        </p:spPr>
      </p:cxnSp>
      <p:cxnSp>
        <p:nvCxnSpPr>
          <p:cNvPr id="649" name="Google Shape;649;p66"/>
          <p:cNvCxnSpPr/>
          <p:nvPr/>
        </p:nvCxnSpPr>
        <p:spPr>
          <a:xfrm>
            <a:off x="1518900" y="4299650"/>
            <a:ext cx="1349400" cy="10800"/>
          </a:xfrm>
          <a:prstGeom prst="straightConnector1">
            <a:avLst/>
          </a:prstGeom>
          <a:noFill/>
          <a:ln cap="flat" cmpd="sng" w="19050">
            <a:solidFill>
              <a:srgbClr val="FF9900"/>
            </a:solidFill>
            <a:prstDash val="solid"/>
            <a:round/>
            <a:headEnd len="med" w="med" type="none"/>
            <a:tailEnd len="med" w="med" type="none"/>
          </a:ln>
        </p:spPr>
      </p:cxnSp>
      <p:sp>
        <p:nvSpPr>
          <p:cNvPr id="650" name="Google Shape;650;p66"/>
          <p:cNvSpPr txBox="1"/>
          <p:nvPr>
            <p:ph type="title"/>
          </p:nvPr>
        </p:nvSpPr>
        <p:spPr>
          <a:xfrm>
            <a:off x="1238849" y="4055750"/>
            <a:ext cx="15645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-E</a:t>
            </a:r>
            <a:endParaRPr baseline="-25000" sz="1400"/>
          </a:p>
        </p:txBody>
      </p:sp>
      <p:pic>
        <p:nvPicPr>
          <p:cNvPr id="651" name="Google Shape;651;p66"/>
          <p:cNvPicPr preferRelativeResize="0"/>
          <p:nvPr/>
        </p:nvPicPr>
        <p:blipFill rotWithShape="1">
          <a:blip r:embed="rId3">
            <a:alphaModFix/>
          </a:blip>
          <a:srcRect b="0" l="0" r="0" t="9926"/>
          <a:stretch/>
        </p:blipFill>
        <p:spPr>
          <a:xfrm>
            <a:off x="5703400" y="2263675"/>
            <a:ext cx="1962150" cy="733425"/>
          </a:xfrm>
          <a:prstGeom prst="rect">
            <a:avLst/>
          </a:prstGeom>
          <a:noFill/>
          <a:ln cap="flat" cmpd="sng" w="19050">
            <a:solidFill>
              <a:srgbClr val="000000"/>
            </a:solidFill>
            <a:prstDash val="solid"/>
            <a:miter lim="8000"/>
            <a:headEnd len="sm" w="sm" type="none"/>
            <a:tailEnd len="sm" w="sm" type="none"/>
          </a:ln>
        </p:spPr>
      </p:pic>
      <p:cxnSp>
        <p:nvCxnSpPr>
          <p:cNvPr id="652" name="Google Shape;652;p66"/>
          <p:cNvCxnSpPr/>
          <p:nvPr/>
        </p:nvCxnSpPr>
        <p:spPr>
          <a:xfrm rot="10800000">
            <a:off x="2872675" y="2872425"/>
            <a:ext cx="1133400" cy="68670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7"/>
          <p:cNvSpPr txBox="1"/>
          <p:nvPr>
            <p:ph type="title"/>
          </p:nvPr>
        </p:nvSpPr>
        <p:spPr>
          <a:xfrm>
            <a:off x="284697" y="-1306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GaN layers</a:t>
            </a:r>
            <a:endParaRPr/>
          </a:p>
        </p:txBody>
      </p:sp>
      <p:pic>
        <p:nvPicPr>
          <p:cNvPr id="658" name="Google Shape;658;p67"/>
          <p:cNvPicPr preferRelativeResize="0"/>
          <p:nvPr/>
        </p:nvPicPr>
        <p:blipFill>
          <a:blip r:embed="rId3">
            <a:alphaModFix/>
          </a:blip>
          <a:stretch>
            <a:fillRect/>
          </a:stretch>
        </p:blipFill>
        <p:spPr>
          <a:xfrm>
            <a:off x="1010475" y="2598525"/>
            <a:ext cx="4369800" cy="2361000"/>
          </a:xfrm>
          <a:prstGeom prst="roundRect">
            <a:avLst>
              <a:gd fmla="val 16667" name="adj"/>
            </a:avLst>
          </a:prstGeom>
          <a:noFill/>
          <a:ln>
            <a:noFill/>
          </a:ln>
        </p:spPr>
      </p:pic>
      <p:sp>
        <p:nvSpPr>
          <p:cNvPr id="659" name="Google Shape;659;p67"/>
          <p:cNvSpPr txBox="1"/>
          <p:nvPr/>
        </p:nvSpPr>
        <p:spPr>
          <a:xfrm>
            <a:off x="5562550" y="2104725"/>
            <a:ext cx="3449100" cy="211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
              <a:t>The discontinuity arises as the band gap of GaN is smaller than AlGaN.</a:t>
            </a:r>
            <a:endParaRPr/>
          </a:p>
          <a:p>
            <a:pPr indent="-317500" lvl="0" marL="457200" rtl="0" algn="l">
              <a:lnSpc>
                <a:spcPct val="115000"/>
              </a:lnSpc>
              <a:spcBef>
                <a:spcPts val="0"/>
              </a:spcBef>
              <a:spcAft>
                <a:spcPts val="0"/>
              </a:spcAft>
              <a:buSzPts val="1400"/>
              <a:buChar char="●"/>
            </a:pPr>
            <a:r>
              <a:rPr lang="en">
                <a:solidFill>
                  <a:srgbClr val="1B1C1D"/>
                </a:solidFill>
              </a:rPr>
              <a:t>The electric field causes the conduction band and valence band edges to bend up or down.</a:t>
            </a:r>
            <a:endParaRPr/>
          </a:p>
          <a:p>
            <a:pPr indent="0" lvl="0" marL="0" rtl="0" algn="l">
              <a:lnSpc>
                <a:spcPct val="115000"/>
              </a:lnSpc>
              <a:spcBef>
                <a:spcPts val="1800"/>
              </a:spcBef>
              <a:spcAft>
                <a:spcPts val="1200"/>
              </a:spcAft>
              <a:buNone/>
            </a:pPr>
            <a:r>
              <a:t/>
            </a:r>
            <a:endParaRPr/>
          </a:p>
        </p:txBody>
      </p:sp>
      <p:pic>
        <p:nvPicPr>
          <p:cNvPr id="660" name="Google Shape;660;p67"/>
          <p:cNvPicPr preferRelativeResize="0"/>
          <p:nvPr/>
        </p:nvPicPr>
        <p:blipFill>
          <a:blip r:embed="rId4">
            <a:alphaModFix/>
          </a:blip>
          <a:stretch>
            <a:fillRect/>
          </a:stretch>
        </p:blipFill>
        <p:spPr>
          <a:xfrm>
            <a:off x="659700" y="520350"/>
            <a:ext cx="4468399" cy="192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4" name="Shape 664"/>
        <p:cNvGrpSpPr/>
        <p:nvPr/>
      </p:nvGrpSpPr>
      <p:grpSpPr>
        <a:xfrm>
          <a:off x="0" y="0"/>
          <a:ext cx="0" cy="0"/>
          <a:chOff x="0" y="0"/>
          <a:chExt cx="0" cy="0"/>
        </a:xfrm>
      </p:grpSpPr>
      <p:sp>
        <p:nvSpPr>
          <p:cNvPr id="665" name="Google Shape;665;p68"/>
          <p:cNvSpPr txBox="1"/>
          <p:nvPr>
            <p:ph type="title"/>
          </p:nvPr>
        </p:nvSpPr>
        <p:spPr>
          <a:xfrm>
            <a:off x="284700" y="13110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2DEG FORMATION</a:t>
            </a:r>
            <a:endParaRPr b="1">
              <a:latin typeface="Instrument Sans"/>
              <a:ea typeface="Instrument Sans"/>
              <a:cs typeface="Instrument Sans"/>
              <a:sym typeface="Instrument Sans"/>
            </a:endParaRPr>
          </a:p>
        </p:txBody>
      </p:sp>
      <p:sp>
        <p:nvSpPr>
          <p:cNvPr id="666" name="Google Shape;666;p68"/>
          <p:cNvSpPr txBox="1"/>
          <p:nvPr>
            <p:ph idx="1" type="body"/>
          </p:nvPr>
        </p:nvSpPr>
        <p:spPr>
          <a:xfrm>
            <a:off x="284700" y="691175"/>
            <a:ext cx="8572200" cy="3864900"/>
          </a:xfrm>
          <a:prstGeom prst="rect">
            <a:avLst/>
          </a:prstGeom>
        </p:spPr>
        <p:txBody>
          <a:bodyPr anchorCtr="0" anchor="t" bIns="0" lIns="0" spcFirstLastPara="1" rIns="0" wrap="square" tIns="0">
            <a:spAutoFit/>
          </a:bodyPr>
          <a:lstStyle/>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In a HEMT (like AlGaN/GaN), a </a:t>
            </a:r>
            <a:r>
              <a:rPr b="1" lang="en" sz="1400">
                <a:solidFill>
                  <a:srgbClr val="000000"/>
                </a:solidFill>
                <a:latin typeface="Arial"/>
                <a:ea typeface="Arial"/>
                <a:cs typeface="Arial"/>
                <a:sym typeface="Arial"/>
              </a:rPr>
              <a:t>2DEG (two-dimensional electron gas)</a:t>
            </a:r>
            <a:r>
              <a:rPr lang="en" sz="1400">
                <a:solidFill>
                  <a:srgbClr val="000000"/>
                </a:solidFill>
                <a:latin typeface="Arial"/>
                <a:ea typeface="Arial"/>
                <a:cs typeface="Arial"/>
                <a:sym typeface="Arial"/>
              </a:rPr>
              <a:t> forms at the interface between two semiconductors with different band gaps typically a wide bandgap material (like AlGaN) on top of a narrower bandgap material (like GaN).</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At this heterojunction, due to polarization effects and band alignment, the conduction band in the GaN layer bends downward near the interface and forms a dip.</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marR="3810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When the conduction band edge dips below the Fermi level, electrons start to accumulate in that region because it's energetically favorable for them to occupy those states.</a:t>
            </a:r>
            <a:endParaRPr sz="1400">
              <a:solidFill>
                <a:srgbClr val="000000"/>
              </a:solidFill>
              <a:latin typeface="Arial"/>
              <a:ea typeface="Arial"/>
              <a:cs typeface="Arial"/>
              <a:sym typeface="Arial"/>
            </a:endParaRPr>
          </a:p>
          <a:p>
            <a:pPr indent="0" lvl="0" marL="0" marR="38100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Since the electrons are confined in a very thin layer at the interface and cannot move vertically, they are effectively trapped in a </a:t>
            </a:r>
            <a:r>
              <a:rPr b="1" lang="en" sz="1400">
                <a:solidFill>
                  <a:srgbClr val="000000"/>
                </a:solidFill>
                <a:latin typeface="Arial"/>
                <a:ea typeface="Arial"/>
                <a:cs typeface="Arial"/>
                <a:sym typeface="Arial"/>
              </a:rPr>
              <a:t>triangular quantum well</a:t>
            </a:r>
            <a:r>
              <a:rPr lang="en" sz="1400">
                <a:solidFill>
                  <a:srgbClr val="000000"/>
                </a:solidFill>
                <a:latin typeface="Arial"/>
                <a:ea typeface="Arial"/>
                <a:cs typeface="Arial"/>
                <a:sym typeface="Arial"/>
              </a:rPr>
              <a:t>, forming a 2D electron system.</a:t>
            </a:r>
            <a:endParaRPr sz="1400"/>
          </a:p>
        </p:txBody>
      </p:sp>
      <p:sp>
        <p:nvSpPr>
          <p:cNvPr id="667" name="Google Shape;667;p6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668" name="Google Shape;668;p68"/>
          <p:cNvCxnSpPr/>
          <p:nvPr/>
        </p:nvCxnSpPr>
        <p:spPr>
          <a:xfrm>
            <a:off x="5836450" y="173150"/>
            <a:ext cx="1225200" cy="1225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2" name="Shape 672"/>
        <p:cNvGrpSpPr/>
        <p:nvPr/>
      </p:nvGrpSpPr>
      <p:grpSpPr>
        <a:xfrm>
          <a:off x="0" y="0"/>
          <a:ext cx="0" cy="0"/>
          <a:chOff x="0" y="0"/>
          <a:chExt cx="0" cy="0"/>
        </a:xfrm>
      </p:grpSpPr>
      <p:sp>
        <p:nvSpPr>
          <p:cNvPr id="673" name="Google Shape;673;p69"/>
          <p:cNvSpPr txBox="1"/>
          <p:nvPr>
            <p:ph type="title"/>
          </p:nvPr>
        </p:nvSpPr>
        <p:spPr>
          <a:xfrm>
            <a:off x="4415975" y="344350"/>
            <a:ext cx="34158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 GaN</a:t>
            </a:r>
            <a:endParaRPr b="1">
              <a:latin typeface="Instrument Sans"/>
              <a:ea typeface="Instrument Sans"/>
              <a:cs typeface="Instrument Sans"/>
              <a:sym typeface="Instrument Sans"/>
            </a:endParaRPr>
          </a:p>
        </p:txBody>
      </p:sp>
      <p:sp>
        <p:nvSpPr>
          <p:cNvPr id="674" name="Google Shape;674;p69"/>
          <p:cNvSpPr txBox="1"/>
          <p:nvPr>
            <p:ph idx="1" type="body"/>
          </p:nvPr>
        </p:nvSpPr>
        <p:spPr>
          <a:xfrm>
            <a:off x="4415975" y="904425"/>
            <a:ext cx="4516200" cy="3804900"/>
          </a:xfrm>
          <a:prstGeom prst="rect">
            <a:avLst/>
          </a:prstGeom>
        </p:spPr>
        <p:txBody>
          <a:bodyPr anchorCtr="0" anchor="t" bIns="0" lIns="0" spcFirstLastPara="1" rIns="0" wrap="square" tIns="0">
            <a:spAutoFit/>
          </a:bodyPr>
          <a:lstStyle/>
          <a:p>
            <a:pPr indent="0" lvl="0" marL="0" rtl="0" algn="l">
              <a:spcBef>
                <a:spcPts val="1200"/>
              </a:spcBef>
              <a:spcAft>
                <a:spcPts val="0"/>
              </a:spcAft>
              <a:buNone/>
            </a:pPr>
            <a:r>
              <a:rPr b="1" lang="en" sz="1400">
                <a:solidFill>
                  <a:srgbClr val="000000"/>
                </a:solidFill>
                <a:latin typeface="Arial"/>
                <a:ea typeface="Arial"/>
                <a:cs typeface="Arial"/>
                <a:sym typeface="Arial"/>
              </a:rPr>
              <a:t>p-GaN</a:t>
            </a:r>
            <a:r>
              <a:rPr lang="en" sz="1400">
                <a:solidFill>
                  <a:srgbClr val="000000"/>
                </a:solidFill>
                <a:latin typeface="Arial"/>
                <a:ea typeface="Arial"/>
                <a:cs typeface="Arial"/>
                <a:sym typeface="Arial"/>
              </a:rPr>
              <a:t> means </a:t>
            </a:r>
            <a:r>
              <a:rPr b="1" lang="en" sz="1400">
                <a:solidFill>
                  <a:srgbClr val="000000"/>
                </a:solidFill>
                <a:latin typeface="Arial"/>
                <a:ea typeface="Arial"/>
                <a:cs typeface="Arial"/>
                <a:sym typeface="Arial"/>
              </a:rPr>
              <a:t>p-type GaN</a:t>
            </a:r>
            <a:r>
              <a:rPr lang="en" sz="1400">
                <a:solidFill>
                  <a:srgbClr val="000000"/>
                </a:solidFill>
                <a:latin typeface="Arial"/>
                <a:ea typeface="Arial"/>
                <a:cs typeface="Arial"/>
                <a:sym typeface="Arial"/>
              </a:rPr>
              <a:t>, which is created by doping GaN with acceptor atoms (typically Magnesium, Mg) to create </a:t>
            </a:r>
            <a:r>
              <a:rPr b="1" lang="en" sz="1400">
                <a:solidFill>
                  <a:srgbClr val="000000"/>
                </a:solidFill>
                <a:latin typeface="Arial"/>
                <a:ea typeface="Arial"/>
                <a:cs typeface="Arial"/>
                <a:sym typeface="Arial"/>
              </a:rPr>
              <a:t>holes as majority carriers</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A </a:t>
            </a:r>
            <a:r>
              <a:rPr b="1" lang="en" sz="1400">
                <a:solidFill>
                  <a:srgbClr val="000000"/>
                </a:solidFill>
                <a:latin typeface="Arial"/>
                <a:ea typeface="Arial"/>
                <a:cs typeface="Arial"/>
                <a:sym typeface="Arial"/>
              </a:rPr>
              <a:t>thin p-GaN layer</a:t>
            </a:r>
            <a:r>
              <a:rPr lang="en" sz="1400">
                <a:solidFill>
                  <a:srgbClr val="000000"/>
                </a:solidFill>
                <a:latin typeface="Arial"/>
                <a:ea typeface="Arial"/>
                <a:cs typeface="Arial"/>
                <a:sym typeface="Arial"/>
              </a:rPr>
              <a:t> is placed on top of the AlGaN/GaN structure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This layer </a:t>
            </a:r>
            <a:r>
              <a:rPr b="1" lang="en" sz="1400">
                <a:solidFill>
                  <a:srgbClr val="000000"/>
                </a:solidFill>
                <a:latin typeface="Arial"/>
                <a:ea typeface="Arial"/>
                <a:cs typeface="Arial"/>
                <a:sym typeface="Arial"/>
              </a:rPr>
              <a:t>blocks the formation of the 2DEG</a:t>
            </a:r>
            <a:r>
              <a:rPr lang="en" sz="1400">
                <a:solidFill>
                  <a:srgbClr val="000000"/>
                </a:solidFill>
                <a:latin typeface="Arial"/>
                <a:ea typeface="Arial"/>
                <a:cs typeface="Arial"/>
                <a:sym typeface="Arial"/>
              </a:rPr>
              <a:t> unless a </a:t>
            </a:r>
            <a:r>
              <a:rPr b="1" lang="en" sz="1400">
                <a:solidFill>
                  <a:srgbClr val="000000"/>
                </a:solidFill>
                <a:latin typeface="Arial"/>
                <a:ea typeface="Arial"/>
                <a:cs typeface="Arial"/>
                <a:sym typeface="Arial"/>
              </a:rPr>
              <a:t>positive gate voltage</a:t>
            </a:r>
            <a:r>
              <a:rPr lang="en" sz="1400">
                <a:solidFill>
                  <a:srgbClr val="000000"/>
                </a:solidFill>
                <a:latin typeface="Arial"/>
                <a:ea typeface="Arial"/>
                <a:cs typeface="Arial"/>
                <a:sym typeface="Arial"/>
              </a:rPr>
              <a:t> is applied.</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 sz="1400">
                <a:solidFill>
                  <a:srgbClr val="000000"/>
                </a:solidFill>
                <a:latin typeface="Arial"/>
                <a:ea typeface="Arial"/>
                <a:cs typeface="Arial"/>
                <a:sym typeface="Arial"/>
              </a:rPr>
              <a:t>The device becomes:</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b="1" lang="en" sz="1400">
                <a:solidFill>
                  <a:srgbClr val="000000"/>
                </a:solidFill>
                <a:latin typeface="Arial"/>
                <a:ea typeface="Arial"/>
                <a:cs typeface="Arial"/>
                <a:sym typeface="Arial"/>
              </a:rPr>
              <a:t>Normally OFF</a:t>
            </a:r>
            <a:r>
              <a:rPr lang="en" sz="1400">
                <a:solidFill>
                  <a:srgbClr val="000000"/>
                </a:solidFill>
                <a:latin typeface="Arial"/>
                <a:ea typeface="Arial"/>
                <a:cs typeface="Arial"/>
                <a:sym typeface="Arial"/>
              </a:rPr>
              <a:t> (Enhancement-mode)</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Gate threshold voltage is </a:t>
            </a:r>
            <a:r>
              <a:rPr b="1" lang="en" sz="1400">
                <a:solidFill>
                  <a:srgbClr val="000000"/>
                </a:solidFill>
                <a:latin typeface="Arial"/>
                <a:ea typeface="Arial"/>
                <a:cs typeface="Arial"/>
                <a:sym typeface="Arial"/>
              </a:rPr>
              <a:t>positive, typically around +1.5V</a:t>
            </a:r>
            <a:endParaRPr b="1" sz="1400">
              <a:solidFill>
                <a:srgbClr val="000000"/>
              </a:solidFill>
              <a:latin typeface="Arial"/>
              <a:ea typeface="Arial"/>
              <a:cs typeface="Arial"/>
              <a:sym typeface="Arial"/>
            </a:endParaRPr>
          </a:p>
          <a:p>
            <a:pPr indent="0" lvl="0" marL="457200" rtl="0" algn="l">
              <a:spcBef>
                <a:spcPts val="1200"/>
              </a:spcBef>
              <a:spcAft>
                <a:spcPts val="1200"/>
              </a:spcAft>
              <a:buNone/>
            </a:pPr>
            <a:r>
              <a:t/>
            </a:r>
            <a:endParaRPr sz="1400">
              <a:solidFill>
                <a:srgbClr val="000000"/>
              </a:solidFill>
              <a:latin typeface="Arial"/>
              <a:ea typeface="Arial"/>
              <a:cs typeface="Arial"/>
              <a:sym typeface="Arial"/>
            </a:endParaRPr>
          </a:p>
        </p:txBody>
      </p:sp>
      <p:sp>
        <p:nvSpPr>
          <p:cNvPr id="675" name="Google Shape;675;p6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76" name="Google Shape;676;p69"/>
          <p:cNvSpPr txBox="1"/>
          <p:nvPr>
            <p:ph idx="1" type="body"/>
          </p:nvPr>
        </p:nvSpPr>
        <p:spPr>
          <a:xfrm>
            <a:off x="284700" y="1261775"/>
            <a:ext cx="3332100" cy="2907600"/>
          </a:xfrm>
          <a:prstGeom prst="rect">
            <a:avLst/>
          </a:prstGeom>
        </p:spPr>
        <p:txBody>
          <a:bodyPr anchorCtr="0" anchor="t" bIns="0" lIns="0" spcFirstLastPara="1" rIns="0" wrap="square" tIns="0">
            <a:spAutoFit/>
          </a:bodyPr>
          <a:lstStyle/>
          <a:p>
            <a:pPr indent="0" lvl="0" marL="0" rtl="0" algn="l">
              <a:spcBef>
                <a:spcPts val="1400"/>
              </a:spcBef>
              <a:spcAft>
                <a:spcPts val="0"/>
              </a:spcAft>
              <a:buNone/>
            </a:pPr>
            <a:r>
              <a:rPr b="1" lang="en" sz="1400">
                <a:solidFill>
                  <a:srgbClr val="000000"/>
                </a:solidFill>
                <a:latin typeface="Arial"/>
                <a:ea typeface="Arial"/>
                <a:cs typeface="Arial"/>
                <a:sym typeface="Arial"/>
              </a:rPr>
              <a:t>GaN is normally ON</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b="1" lang="en" sz="1400">
                <a:solidFill>
                  <a:srgbClr val="000000"/>
                </a:solidFill>
                <a:latin typeface="Arial"/>
                <a:ea typeface="Arial"/>
                <a:cs typeface="Arial"/>
                <a:sym typeface="Arial"/>
              </a:rPr>
              <a:t>Normally ON</a:t>
            </a:r>
            <a:r>
              <a:rPr lang="en" sz="1400">
                <a:solidFill>
                  <a:srgbClr val="000000"/>
                </a:solidFill>
                <a:latin typeface="Arial"/>
                <a:ea typeface="Arial"/>
                <a:cs typeface="Arial"/>
                <a:sym typeface="Arial"/>
              </a:rPr>
              <a:t> (Depletion-mode): The channel conducts even with 0V gate bia</a:t>
            </a:r>
            <a:r>
              <a:rPr b="1" lang="en" sz="1400">
                <a:solidFill>
                  <a:srgbClr val="000000"/>
                </a:solidFill>
                <a:latin typeface="Arial"/>
                <a:ea typeface="Arial"/>
                <a:cs typeface="Arial"/>
                <a:sym typeface="Arial"/>
              </a:rPr>
              <a:t>s</a:t>
            </a:r>
            <a:r>
              <a:rPr lang="en" sz="1400">
                <a:solidFill>
                  <a:srgbClr val="000000"/>
                </a:solidFill>
                <a:latin typeface="Arial"/>
                <a:ea typeface="Arial"/>
                <a:cs typeface="Arial"/>
                <a:sym typeface="Arial"/>
              </a:rPr>
              <a:t>, and you need to apply a </a:t>
            </a:r>
            <a:r>
              <a:rPr b="1" lang="en" sz="1400">
                <a:solidFill>
                  <a:srgbClr val="000000"/>
                </a:solidFill>
                <a:latin typeface="Arial"/>
                <a:ea typeface="Arial"/>
                <a:cs typeface="Arial"/>
                <a:sym typeface="Arial"/>
              </a:rPr>
              <a:t>negative gate voltage to turn it OFF.</a:t>
            </a:r>
            <a:endParaRPr b="1" sz="1400">
              <a:solidFill>
                <a:srgbClr val="000000"/>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This is undesirable in many circuits due to safety concerns (device conducts unintentionally at startup).</a:t>
            </a:r>
            <a:endParaRPr sz="1400"/>
          </a:p>
        </p:txBody>
      </p:sp>
      <p:sp>
        <p:nvSpPr>
          <p:cNvPr id="677" name="Google Shape;677;p69"/>
          <p:cNvSpPr txBox="1"/>
          <p:nvPr>
            <p:ph type="title"/>
          </p:nvPr>
        </p:nvSpPr>
        <p:spPr>
          <a:xfrm>
            <a:off x="284700" y="344350"/>
            <a:ext cx="33321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GaN depletion mode</a:t>
            </a:r>
            <a:endParaRPr b="1">
              <a:latin typeface="Instrument Sans"/>
              <a:ea typeface="Instrument Sans"/>
              <a:cs typeface="Instrument Sans"/>
              <a:sym typeface="Instrumen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p:nvPr/>
        </p:nvSpPr>
        <p:spPr>
          <a:xfrm>
            <a:off x="284700" y="807250"/>
            <a:ext cx="8272200" cy="38625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67" name="Google Shape;467;p52"/>
          <p:cNvSpPr txBox="1"/>
          <p:nvPr>
            <p:ph idx="1" type="body"/>
          </p:nvPr>
        </p:nvSpPr>
        <p:spPr>
          <a:xfrm>
            <a:off x="281050" y="934250"/>
            <a:ext cx="8272200" cy="3683100"/>
          </a:xfrm>
          <a:prstGeom prst="rect">
            <a:avLst/>
          </a:prstGeom>
        </p:spPr>
        <p:txBody>
          <a:bodyPr anchorCtr="0" anchor="t" bIns="91425" lIns="137150" spcFirstLastPara="1" rIns="90250" wrap="square" tIns="91425">
            <a:noAutofit/>
          </a:bodyPr>
          <a:lstStyle/>
          <a:p>
            <a:pPr indent="0" lvl="0" marL="0" rtl="0" algn="l">
              <a:spcBef>
                <a:spcPts val="0"/>
              </a:spcBef>
              <a:spcAft>
                <a:spcPts val="0"/>
              </a:spcAft>
              <a:buNone/>
            </a:pPr>
            <a:r>
              <a:rPr lang="en" sz="1600">
                <a:solidFill>
                  <a:srgbClr val="202122"/>
                </a:solidFill>
                <a:highlight>
                  <a:srgbClr val="FFFFFF"/>
                </a:highlight>
                <a:latin typeface="Arial"/>
                <a:ea typeface="Arial"/>
                <a:cs typeface="Arial"/>
                <a:sym typeface="Arial"/>
              </a:rPr>
              <a:t>Gallium nitride is a binary, </a:t>
            </a:r>
            <a:r>
              <a:rPr b="1" lang="en" sz="1600">
                <a:solidFill>
                  <a:srgbClr val="202122"/>
                </a:solidFill>
                <a:highlight>
                  <a:srgbClr val="FFFFFF"/>
                </a:highlight>
                <a:latin typeface="Arial"/>
                <a:ea typeface="Arial"/>
                <a:cs typeface="Arial"/>
                <a:sym typeface="Arial"/>
              </a:rPr>
              <a:t>polar </a:t>
            </a:r>
            <a:r>
              <a:rPr lang="en" sz="1600">
                <a:solidFill>
                  <a:srgbClr val="202122"/>
                </a:solidFill>
                <a:highlight>
                  <a:srgbClr val="FFFFFF"/>
                </a:highlight>
                <a:latin typeface="Arial"/>
                <a:ea typeface="Arial"/>
                <a:cs typeface="Arial"/>
                <a:sym typeface="Arial"/>
              </a:rPr>
              <a:t>III/V band gap semiconductor.</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000000"/>
                </a:solidFill>
                <a:latin typeface="Arial"/>
                <a:ea typeface="Arial"/>
                <a:cs typeface="Arial"/>
                <a:sym typeface="Arial"/>
              </a:rPr>
              <a:t>Crystal Structure:</a:t>
            </a:r>
            <a:endParaRPr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Most commonly </a:t>
            </a:r>
            <a:r>
              <a:rPr b="1" lang="en" sz="1500">
                <a:solidFill>
                  <a:srgbClr val="000000"/>
                </a:solidFill>
                <a:latin typeface="Arial"/>
                <a:ea typeface="Arial"/>
                <a:cs typeface="Arial"/>
                <a:sym typeface="Arial"/>
              </a:rPr>
              <a:t>wurtzite</a:t>
            </a:r>
            <a:r>
              <a:rPr lang="en" sz="1500">
                <a:solidFill>
                  <a:srgbClr val="000000"/>
                </a:solidFill>
                <a:latin typeface="Arial"/>
                <a:ea typeface="Arial"/>
                <a:cs typeface="Arial"/>
                <a:sym typeface="Arial"/>
              </a:rPr>
              <a:t> (asymmetric hexagonal) structure (stable at room temp).</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Also exists in cubic form (metastable).</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000000"/>
                </a:solidFill>
                <a:latin typeface="Arial"/>
                <a:ea typeface="Arial"/>
                <a:cs typeface="Arial"/>
                <a:sym typeface="Arial"/>
              </a:rPr>
              <a:t>Band Gap: </a:t>
            </a:r>
            <a:r>
              <a:rPr b="1" lang="en" sz="1500">
                <a:solidFill>
                  <a:srgbClr val="000000"/>
                </a:solidFill>
                <a:latin typeface="Arial"/>
                <a:ea typeface="Arial"/>
                <a:cs typeface="Arial"/>
                <a:sym typeface="Arial"/>
              </a:rPr>
              <a:t>3.4 eV</a:t>
            </a:r>
            <a:r>
              <a:rPr lang="en" sz="1500">
                <a:solidFill>
                  <a:srgbClr val="000000"/>
                </a:solidFill>
                <a:latin typeface="Arial"/>
                <a:ea typeface="Arial"/>
                <a:cs typeface="Arial"/>
                <a:sym typeface="Arial"/>
              </a:rPr>
              <a:t> (direct band gap)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000000"/>
                </a:solidFill>
                <a:latin typeface="Arial"/>
                <a:ea typeface="Arial"/>
                <a:cs typeface="Arial"/>
                <a:sym typeface="Arial"/>
              </a:rPr>
              <a:t>Lattice Parameters </a:t>
            </a:r>
            <a:r>
              <a:rPr i="1" lang="en" sz="1500">
                <a:solidFill>
                  <a:srgbClr val="000000"/>
                </a:solidFill>
                <a:latin typeface="Arial"/>
                <a:ea typeface="Arial"/>
                <a:cs typeface="Arial"/>
                <a:sym typeface="Arial"/>
              </a:rPr>
              <a:t>(wurtzite)</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lang="en" sz="1500">
                <a:solidFill>
                  <a:srgbClr val="000000"/>
                </a:solidFill>
                <a:latin typeface="Arial"/>
                <a:ea typeface="Arial"/>
                <a:cs typeface="Arial"/>
                <a:sym typeface="Arial"/>
              </a:rPr>
              <a:t>a=3.189 </a:t>
            </a:r>
            <a:r>
              <a:rPr lang="en" sz="1250">
                <a:solidFill>
                  <a:srgbClr val="000000"/>
                </a:solidFill>
                <a:highlight>
                  <a:srgbClr val="F8F9FA"/>
                </a:highlight>
                <a:latin typeface="Arial"/>
                <a:ea typeface="Arial"/>
                <a:cs typeface="Arial"/>
                <a:sym typeface="Arial"/>
              </a:rPr>
              <a:t>Å</a:t>
            </a:r>
            <a:endParaRPr sz="1500">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Char char="●"/>
            </a:pPr>
            <a:r>
              <a:rPr lang="en" sz="1500">
                <a:solidFill>
                  <a:srgbClr val="000000"/>
                </a:solidFill>
                <a:latin typeface="Arial"/>
                <a:ea typeface="Arial"/>
                <a:cs typeface="Arial"/>
                <a:sym typeface="Arial"/>
              </a:rPr>
              <a:t>c=5.185 </a:t>
            </a:r>
            <a:r>
              <a:rPr lang="en" sz="1250">
                <a:solidFill>
                  <a:srgbClr val="000000"/>
                </a:solidFill>
                <a:highlight>
                  <a:srgbClr val="F8F9FA"/>
                </a:highlight>
                <a:latin typeface="Arial"/>
                <a:ea typeface="Arial"/>
                <a:cs typeface="Arial"/>
                <a:sym typeface="Arial"/>
              </a:rPr>
              <a:t>Å</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b="1" sz="1600">
              <a:solidFill>
                <a:srgbClr val="202122"/>
              </a:solidFill>
              <a:highlight>
                <a:srgbClr val="FFFFFF"/>
              </a:highlight>
              <a:latin typeface="Arial"/>
              <a:ea typeface="Arial"/>
              <a:cs typeface="Arial"/>
              <a:sym typeface="Arial"/>
            </a:endParaRPr>
          </a:p>
        </p:txBody>
      </p:sp>
      <p:sp>
        <p:nvSpPr>
          <p:cNvPr id="468" name="Google Shape;468;p5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52"/>
          <p:cNvSpPr txBox="1"/>
          <p:nvPr>
            <p:ph type="title"/>
          </p:nvPr>
        </p:nvSpPr>
        <p:spPr>
          <a:xfrm>
            <a:off x="284697" y="1572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Gallium Nitride (</a:t>
            </a:r>
            <a:r>
              <a:rPr lang="en"/>
              <a:t>GaN</a:t>
            </a:r>
            <a:r>
              <a:rPr lang="en"/>
              <a:t>)</a:t>
            </a:r>
            <a:endParaRPr/>
          </a:p>
        </p:txBody>
      </p:sp>
      <p:pic>
        <p:nvPicPr>
          <p:cNvPr id="470" name="Google Shape;470;p52"/>
          <p:cNvPicPr preferRelativeResize="0"/>
          <p:nvPr/>
        </p:nvPicPr>
        <p:blipFill>
          <a:blip r:embed="rId3">
            <a:alphaModFix/>
          </a:blip>
          <a:stretch>
            <a:fillRect/>
          </a:stretch>
        </p:blipFill>
        <p:spPr>
          <a:xfrm>
            <a:off x="5225900" y="2276825"/>
            <a:ext cx="2850450" cy="2264550"/>
          </a:xfrm>
          <a:prstGeom prst="rect">
            <a:avLst/>
          </a:prstGeom>
          <a:noFill/>
          <a:ln>
            <a:noFill/>
          </a:ln>
        </p:spPr>
      </p:pic>
      <p:sp>
        <p:nvSpPr>
          <p:cNvPr id="471" name="Google Shape;471;p52"/>
          <p:cNvSpPr txBox="1"/>
          <p:nvPr>
            <p:ph type="title"/>
          </p:nvPr>
        </p:nvSpPr>
        <p:spPr>
          <a:xfrm>
            <a:off x="5687950" y="2083575"/>
            <a:ext cx="22278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Conduction Band</a:t>
            </a:r>
            <a:endParaRPr baseline="-25000" sz="1400"/>
          </a:p>
        </p:txBody>
      </p:sp>
      <p:sp>
        <p:nvSpPr>
          <p:cNvPr id="472" name="Google Shape;472;p52"/>
          <p:cNvSpPr txBox="1"/>
          <p:nvPr>
            <p:ph type="title"/>
          </p:nvPr>
        </p:nvSpPr>
        <p:spPr>
          <a:xfrm>
            <a:off x="5687950" y="3586125"/>
            <a:ext cx="22278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Valence </a:t>
            </a:r>
            <a:r>
              <a:rPr lang="en" sz="1400"/>
              <a:t>Band</a:t>
            </a:r>
            <a:endParaRPr baseline="-25000" sz="1400"/>
          </a:p>
        </p:txBody>
      </p:sp>
      <p:cxnSp>
        <p:nvCxnSpPr>
          <p:cNvPr id="473" name="Google Shape;473;p52"/>
          <p:cNvCxnSpPr/>
          <p:nvPr/>
        </p:nvCxnSpPr>
        <p:spPr>
          <a:xfrm rot="10800000">
            <a:off x="5729300" y="2826225"/>
            <a:ext cx="9000" cy="877200"/>
          </a:xfrm>
          <a:prstGeom prst="straightConnector1">
            <a:avLst/>
          </a:prstGeom>
          <a:noFill/>
          <a:ln cap="flat" cmpd="sng" w="19050">
            <a:solidFill>
              <a:srgbClr val="0000FF"/>
            </a:solidFill>
            <a:prstDash val="solid"/>
            <a:round/>
            <a:headEnd len="med" w="med" type="none"/>
            <a:tailEnd len="med" w="med" type="triangle"/>
          </a:ln>
        </p:spPr>
      </p:cxnSp>
      <p:cxnSp>
        <p:nvCxnSpPr>
          <p:cNvPr id="474" name="Google Shape;474;p52"/>
          <p:cNvCxnSpPr/>
          <p:nvPr/>
        </p:nvCxnSpPr>
        <p:spPr>
          <a:xfrm flipH="1">
            <a:off x="5729750" y="3496150"/>
            <a:ext cx="8100" cy="528600"/>
          </a:xfrm>
          <a:prstGeom prst="straightConnector1">
            <a:avLst/>
          </a:prstGeom>
          <a:noFill/>
          <a:ln cap="flat" cmpd="sng" w="19050">
            <a:solidFill>
              <a:srgbClr val="0000FF"/>
            </a:solidFill>
            <a:prstDash val="solid"/>
            <a:round/>
            <a:headEnd len="med" w="med" type="none"/>
            <a:tailEnd len="med" w="med" type="triangle"/>
          </a:ln>
        </p:spPr>
      </p:cxnSp>
      <p:sp>
        <p:nvSpPr>
          <p:cNvPr id="475" name="Google Shape;475;p52"/>
          <p:cNvSpPr txBox="1"/>
          <p:nvPr>
            <p:ph type="title"/>
          </p:nvPr>
        </p:nvSpPr>
        <p:spPr>
          <a:xfrm>
            <a:off x="6006725" y="3109675"/>
            <a:ext cx="2227800" cy="6741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sz="1400"/>
              <a:t>3.4eV </a:t>
            </a:r>
            <a:endParaRPr baseline="-25000" sz="1400"/>
          </a:p>
        </p:txBody>
      </p:sp>
      <p:sp>
        <p:nvSpPr>
          <p:cNvPr id="476" name="Google Shape;476;p52"/>
          <p:cNvSpPr txBox="1"/>
          <p:nvPr/>
        </p:nvSpPr>
        <p:spPr>
          <a:xfrm>
            <a:off x="4970375" y="4135775"/>
            <a:ext cx="3000000" cy="4986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b="1" lang="en" sz="2400">
                <a:solidFill>
                  <a:schemeClr val="lt1"/>
                </a:solidFill>
                <a:latin typeface="Instrument Sans"/>
                <a:ea typeface="Instrument Sans"/>
                <a:cs typeface="Instrument Sans"/>
                <a:sym typeface="Instrument Sans"/>
              </a:rPr>
              <a:t>GaN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1" name="Shape 681"/>
        <p:cNvGrpSpPr/>
        <p:nvPr/>
      </p:nvGrpSpPr>
      <p:grpSpPr>
        <a:xfrm>
          <a:off x="0" y="0"/>
          <a:ext cx="0" cy="0"/>
          <a:chOff x="0" y="0"/>
          <a:chExt cx="0" cy="0"/>
        </a:xfrm>
      </p:grpSpPr>
      <p:sp>
        <p:nvSpPr>
          <p:cNvPr id="682" name="Google Shape;682;p7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Date</a:t>
            </a:r>
            <a:endParaRPr/>
          </a:p>
        </p:txBody>
      </p:sp>
      <p:sp>
        <p:nvSpPr>
          <p:cNvPr id="683" name="Google Shape;683;p70"/>
          <p:cNvSpPr txBox="1"/>
          <p:nvPr>
            <p:ph type="title"/>
          </p:nvPr>
        </p:nvSpPr>
        <p:spPr>
          <a:xfrm>
            <a:off x="284700" y="13110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 GaN</a:t>
            </a:r>
            <a:endParaRPr b="1">
              <a:latin typeface="Instrument Sans"/>
              <a:ea typeface="Instrument Sans"/>
              <a:cs typeface="Instrument Sans"/>
              <a:sym typeface="Instrument Sans"/>
            </a:endParaRPr>
          </a:p>
        </p:txBody>
      </p:sp>
      <p:sp>
        <p:nvSpPr>
          <p:cNvPr id="684" name="Google Shape;684;p70"/>
          <p:cNvSpPr txBox="1"/>
          <p:nvPr>
            <p:ph idx="1" type="body"/>
          </p:nvPr>
        </p:nvSpPr>
        <p:spPr>
          <a:xfrm>
            <a:off x="225975" y="4154400"/>
            <a:ext cx="8572200" cy="711000"/>
          </a:xfrm>
          <a:prstGeom prst="rect">
            <a:avLst/>
          </a:prstGeom>
        </p:spPr>
        <p:txBody>
          <a:bodyPr anchorCtr="0" anchor="t" bIns="0" lIns="0" spcFirstLastPara="1" rIns="0" wrap="square" tIns="0">
            <a:spAutoFit/>
          </a:bodyPr>
          <a:lstStyle/>
          <a:p>
            <a:pPr indent="0" lvl="0" marL="0" rtl="0" algn="l">
              <a:spcBef>
                <a:spcPts val="1200"/>
              </a:spcBef>
              <a:spcAft>
                <a:spcPts val="1200"/>
              </a:spcAft>
              <a:buNone/>
            </a:pPr>
            <a:r>
              <a:rPr lang="en" sz="1400">
                <a:solidFill>
                  <a:srgbClr val="000000"/>
                </a:solidFill>
                <a:latin typeface="Arial"/>
                <a:ea typeface="Arial"/>
                <a:cs typeface="Arial"/>
                <a:sym typeface="Arial"/>
              </a:rPr>
              <a:t>Doping GaN with acceptor atoms (typically Magnesium, Mg) to create </a:t>
            </a:r>
            <a:r>
              <a:rPr b="1" lang="en" sz="1400">
                <a:solidFill>
                  <a:srgbClr val="000000"/>
                </a:solidFill>
                <a:latin typeface="Arial"/>
                <a:ea typeface="Arial"/>
                <a:cs typeface="Arial"/>
                <a:sym typeface="Arial"/>
              </a:rPr>
              <a:t>holes as majority carriers</a:t>
            </a:r>
            <a:r>
              <a:rPr lang="en" sz="1400">
                <a:solidFill>
                  <a:srgbClr val="000000"/>
                </a:solidFill>
                <a:latin typeface="Arial"/>
                <a:ea typeface="Arial"/>
                <a:cs typeface="Arial"/>
                <a:sym typeface="Arial"/>
              </a:rPr>
              <a:t> and </a:t>
            </a:r>
            <a:r>
              <a:rPr lang="en" sz="1400">
                <a:solidFill>
                  <a:srgbClr val="000000"/>
                </a:solidFill>
                <a:latin typeface="Arial"/>
                <a:ea typeface="Arial"/>
                <a:cs typeface="Arial"/>
                <a:sym typeface="Arial"/>
              </a:rPr>
              <a:t>makes </a:t>
            </a:r>
            <a:r>
              <a:rPr b="1" lang="en" sz="1400">
                <a:solidFill>
                  <a:srgbClr val="000000"/>
                </a:solidFill>
                <a:latin typeface="Arial"/>
                <a:ea typeface="Arial"/>
                <a:cs typeface="Arial"/>
                <a:sym typeface="Arial"/>
              </a:rPr>
              <a:t>p-GaN HEMTs safer and more convenient</a:t>
            </a:r>
            <a:r>
              <a:rPr lang="en" sz="1400">
                <a:solidFill>
                  <a:srgbClr val="000000"/>
                </a:solidFill>
                <a:latin typeface="Arial"/>
                <a:ea typeface="Arial"/>
                <a:cs typeface="Arial"/>
                <a:sym typeface="Arial"/>
              </a:rPr>
              <a:t> for use in power switching applications like EVs, power adapters, data centers</a:t>
            </a:r>
            <a:endParaRPr sz="1400"/>
          </a:p>
        </p:txBody>
      </p:sp>
      <p:sp>
        <p:nvSpPr>
          <p:cNvPr id="685" name="Google Shape;685;p7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86" name="Google Shape;686;p70"/>
          <p:cNvPicPr preferRelativeResize="0"/>
          <p:nvPr/>
        </p:nvPicPr>
        <p:blipFill>
          <a:blip r:embed="rId3">
            <a:alphaModFix/>
          </a:blip>
          <a:stretch>
            <a:fillRect/>
          </a:stretch>
        </p:blipFill>
        <p:spPr>
          <a:xfrm>
            <a:off x="1575483" y="284408"/>
            <a:ext cx="5993100" cy="36795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1"/>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692" name="Google Shape;692;p7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71"/>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GDS (Graphic Data System) file</a:t>
            </a:r>
            <a:endParaRPr/>
          </a:p>
        </p:txBody>
      </p:sp>
      <p:sp>
        <p:nvSpPr>
          <p:cNvPr id="694" name="Google Shape;694;p71"/>
          <p:cNvSpPr txBox="1"/>
          <p:nvPr/>
        </p:nvSpPr>
        <p:spPr>
          <a:xfrm>
            <a:off x="332325" y="996475"/>
            <a:ext cx="8359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GDS file, also known as a GDSII file, is a </a:t>
            </a:r>
            <a:r>
              <a:rPr b="1" lang="en"/>
              <a:t>binary file format</a:t>
            </a:r>
            <a:r>
              <a:rPr lang="en"/>
              <a:t> used to store integrated circuit (IC) layout data, including geometric shapes, text labels, and other related information. It's the industry standard for exchanging IC layout artwork and is commonly used as the final output from the IC design cycle, sent to foundries for chip manufacturing.</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Key Characteristics:</a:t>
            </a:r>
            <a:endParaRPr/>
          </a:p>
          <a:p>
            <a:pPr indent="-317500" lvl="0" marL="457200" rtl="0" algn="l">
              <a:spcBef>
                <a:spcPts val="0"/>
              </a:spcBef>
              <a:spcAft>
                <a:spcPts val="0"/>
              </a:spcAft>
              <a:buSzPts val="1400"/>
              <a:buChar char="●"/>
            </a:pPr>
            <a:r>
              <a:rPr b="1" lang="en"/>
              <a:t>Binary Format</a:t>
            </a:r>
            <a:r>
              <a:rPr lang="en"/>
              <a:t>: GDS files store data in a binary format, making them efficient for storing and transferring layout information.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Hierarchical Structure</a:t>
            </a:r>
            <a:r>
              <a:rPr lang="en"/>
              <a:t>: The data within a GDS file is organized hierarchically, meaning it can represent complex designs with nested structures and elements.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Standard for IC Layouts</a:t>
            </a:r>
            <a:r>
              <a:rPr lang="en"/>
              <a:t>: GDS is the widely adopted standard for exchanging layout data between different Electronic Design Automation (EDA) tools and for</a:t>
            </a:r>
            <a:r>
              <a:rPr b="1" lang="en"/>
              <a:t> transferring designs to foundries for fabrication.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2"/>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00" name="Google Shape;700;p7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72"/>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GDS file</a:t>
            </a:r>
            <a:endParaRPr/>
          </a:p>
        </p:txBody>
      </p:sp>
      <p:sp>
        <p:nvSpPr>
          <p:cNvPr id="702" name="Google Shape;702;p72"/>
          <p:cNvSpPr txBox="1"/>
          <p:nvPr/>
        </p:nvSpPr>
        <p:spPr>
          <a:xfrm>
            <a:off x="332325" y="996475"/>
            <a:ext cx="8359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Components:</a:t>
            </a:r>
            <a:endParaRPr/>
          </a:p>
          <a:p>
            <a:pPr indent="-317500" lvl="0" marL="457200" rtl="0" algn="l">
              <a:spcBef>
                <a:spcPts val="0"/>
              </a:spcBef>
              <a:spcAft>
                <a:spcPts val="0"/>
              </a:spcAft>
              <a:buSzPts val="1400"/>
              <a:buChar char="●"/>
            </a:pPr>
            <a:r>
              <a:rPr lang="en"/>
              <a:t>GDS files contain information about layers, geometric shapes (like polygons and rectangles), text labels, and other relevant data used to define the </a:t>
            </a:r>
            <a:r>
              <a:rPr b="1" lang="en"/>
              <a:t>physical layout of an integrated circuit</a:t>
            </a:r>
            <a:r>
              <a:rPr lang="en"/>
              <a:t>. </a:t>
            </a:r>
            <a:endParaRPr/>
          </a:p>
          <a:p>
            <a:pPr indent="-317500" lvl="0" marL="457200" rtl="0" algn="l">
              <a:spcBef>
                <a:spcPts val="0"/>
              </a:spcBef>
              <a:spcAft>
                <a:spcPts val="0"/>
              </a:spcAft>
              <a:buSzPts val="1400"/>
              <a:buChar char="●"/>
            </a:pPr>
            <a:r>
              <a:rPr lang="en"/>
              <a:t>GDS files are typically the last step in the IC design flow, representing the final, verified layout ready for manufacturing.</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Manufacturing use</a:t>
            </a:r>
            <a:endParaRPr/>
          </a:p>
          <a:p>
            <a:pPr indent="-317500" lvl="0" marL="457200" rtl="0" algn="l">
              <a:spcBef>
                <a:spcPts val="0"/>
              </a:spcBef>
              <a:spcAft>
                <a:spcPts val="0"/>
              </a:spcAft>
              <a:buSzPts val="1400"/>
              <a:buAutoNum type="arabicPeriod"/>
            </a:pPr>
            <a:r>
              <a:rPr lang="en"/>
              <a:t>IC designers use EDA tools (like Cadence Virtuoso or Mentor Graphics Calibre) to create the layout of an integrated circuit, which is then saved in GDS format.</a:t>
            </a:r>
            <a:endParaRPr/>
          </a:p>
          <a:p>
            <a:pPr indent="-317500" lvl="0" marL="457200" rtl="0" algn="l">
              <a:spcBef>
                <a:spcPts val="0"/>
              </a:spcBef>
              <a:spcAft>
                <a:spcPts val="0"/>
              </a:spcAft>
              <a:buSzPts val="1400"/>
              <a:buAutoNum type="arabicPeriod"/>
            </a:pPr>
            <a:r>
              <a:rPr lang="en"/>
              <a:t>The GDS file is then used to transfer the layout data to other tools for verification or to foundries for fabrication.</a:t>
            </a:r>
            <a:endParaRPr/>
          </a:p>
          <a:p>
            <a:pPr indent="-317500" lvl="0" marL="457200" rtl="0" algn="l">
              <a:spcBef>
                <a:spcPts val="0"/>
              </a:spcBef>
              <a:spcAft>
                <a:spcPts val="0"/>
              </a:spcAft>
              <a:buSzPts val="1400"/>
              <a:buAutoNum type="arabicPeriod"/>
            </a:pPr>
            <a:r>
              <a:rPr lang="en"/>
              <a:t>Mask Generation: Foundries use the </a:t>
            </a:r>
            <a:r>
              <a:rPr lang="en"/>
              <a:t>GDS file to create photomasks</a:t>
            </a:r>
            <a:r>
              <a:rPr lang="en"/>
              <a:t>, which are used in the chip manufacturing process. </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In essence, a GDS file acts as a blueprint for creating physical chips, ensuring that the layout data is accurately represented and transferred between different stages of the design and manufacturing process</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3"/>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08" name="Google Shape;708;p7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73"/>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GBR (Gerber) file</a:t>
            </a:r>
            <a:endParaRPr/>
          </a:p>
        </p:txBody>
      </p:sp>
      <p:sp>
        <p:nvSpPr>
          <p:cNvPr id="710" name="Google Shape;710;p73"/>
          <p:cNvSpPr txBox="1"/>
          <p:nvPr/>
        </p:nvSpPr>
        <p:spPr>
          <a:xfrm>
            <a:off x="332325" y="996475"/>
            <a:ext cx="8359500" cy="360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B1C1D"/>
                </a:solidFill>
              </a:rPr>
              <a:t>A GBR file, commonly known as a Gerber file, is the industry standard for communicating Printed Circuit Board (PCB) design data for manufacturing. Similar to how a GDSII file acts as a blueprint for Integrated Circuits, a Gerber file serves as the detailed instruction set for fabricating a PCB.</a:t>
            </a:r>
            <a:endParaRPr>
              <a:solidFill>
                <a:srgbClr val="1B1C1D"/>
              </a:solidFill>
            </a:endParaRPr>
          </a:p>
          <a:p>
            <a:pPr indent="0" lvl="0" marL="0" rtl="0" algn="l">
              <a:lnSpc>
                <a:spcPct val="115000"/>
              </a:lnSpc>
              <a:spcBef>
                <a:spcPts val="1200"/>
              </a:spcBef>
              <a:spcAft>
                <a:spcPts val="0"/>
              </a:spcAft>
              <a:buNone/>
            </a:pPr>
            <a:r>
              <a:rPr lang="en">
                <a:solidFill>
                  <a:srgbClr val="1B1C1D"/>
                </a:solidFill>
              </a:rPr>
              <a:t>Characteristics:</a:t>
            </a:r>
            <a:endParaRPr>
              <a:solidFill>
                <a:srgbClr val="1B1C1D"/>
              </a:solidFill>
            </a:endParaRPr>
          </a:p>
          <a:p>
            <a:pPr indent="-317500" lvl="0" marL="457200" rtl="0" algn="l">
              <a:lnSpc>
                <a:spcPct val="115000"/>
              </a:lnSpc>
              <a:spcBef>
                <a:spcPts val="600"/>
              </a:spcBef>
              <a:spcAft>
                <a:spcPts val="0"/>
              </a:spcAft>
              <a:buClr>
                <a:srgbClr val="1B1C1D"/>
              </a:buClr>
              <a:buSzPts val="1400"/>
              <a:buChar char="●"/>
            </a:pPr>
            <a:r>
              <a:rPr b="1" lang="en">
                <a:solidFill>
                  <a:srgbClr val="1B1C1D"/>
                </a:solidFill>
              </a:rPr>
              <a:t>ASCII Vector Format:</a:t>
            </a:r>
            <a:r>
              <a:rPr lang="en">
                <a:solidFill>
                  <a:srgbClr val="1B1C1D"/>
                </a:solidFill>
              </a:rPr>
              <a:t> Gerber files are open, ASCII (human-readable text) vector formats. They contain commands and coordinates that describe geometric shapes, much like a plotting language. This makes them relatively easy to inspect and debug, although specialized viewers are typically used for a proper visual representation.</a:t>
            </a:r>
            <a:endParaRPr>
              <a:solidFill>
                <a:srgbClr val="1B1C1D"/>
              </a:solidFill>
            </a:endParaRPr>
          </a:p>
          <a:p>
            <a:pPr indent="-317500" lvl="0" marL="457200" rtl="0" algn="l">
              <a:lnSpc>
                <a:spcPct val="115000"/>
              </a:lnSpc>
              <a:spcBef>
                <a:spcPts val="0"/>
              </a:spcBef>
              <a:spcAft>
                <a:spcPts val="0"/>
              </a:spcAft>
              <a:buClr>
                <a:srgbClr val="1B1C1D"/>
              </a:buClr>
              <a:buSzPts val="1400"/>
              <a:buChar char="●"/>
            </a:pPr>
            <a:r>
              <a:rPr b="1" lang="en">
                <a:solidFill>
                  <a:srgbClr val="1B1C1D"/>
                </a:solidFill>
              </a:rPr>
              <a:t>Layer-Specific:</a:t>
            </a:r>
            <a:r>
              <a:rPr lang="en">
                <a:solidFill>
                  <a:srgbClr val="1B1C1D"/>
                </a:solidFill>
              </a:rPr>
              <a:t> A key characteristic of Gerber files is that they represent </a:t>
            </a:r>
            <a:r>
              <a:rPr b="1" lang="en">
                <a:solidFill>
                  <a:srgbClr val="1B1C1D"/>
                </a:solidFill>
              </a:rPr>
              <a:t>each layer of the PCB individually.</a:t>
            </a:r>
            <a:r>
              <a:rPr lang="en">
                <a:solidFill>
                  <a:srgbClr val="1B1C1D"/>
                </a:solidFill>
              </a:rPr>
              <a:t> For example, a typical two-layer PCB design will result in multiple Gerber files: top copper layer, bottom copper layer, top solder mask, bottom solder mask, top and bottom silkscreen, and often a separate file for drill hole data (often in Excellon format, which complements Gerber).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4"/>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16" name="Google Shape;716;p7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74"/>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GBR file</a:t>
            </a:r>
            <a:endParaRPr/>
          </a:p>
        </p:txBody>
      </p:sp>
      <p:sp>
        <p:nvSpPr>
          <p:cNvPr id="718" name="Google Shape;718;p74"/>
          <p:cNvSpPr txBox="1"/>
          <p:nvPr/>
        </p:nvSpPr>
        <p:spPr>
          <a:xfrm>
            <a:off x="332325" y="996475"/>
            <a:ext cx="83595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B1C1D"/>
              </a:buClr>
              <a:buSzPts val="1400"/>
              <a:buChar char="●"/>
            </a:pPr>
            <a:r>
              <a:rPr b="1" lang="en">
                <a:solidFill>
                  <a:srgbClr val="1B1C1D"/>
                </a:solidFill>
              </a:rPr>
              <a:t>De Facto Standard for PCBs:</a:t>
            </a:r>
            <a:r>
              <a:rPr lang="en">
                <a:solidFill>
                  <a:srgbClr val="1B1C1D"/>
                </a:solidFill>
              </a:rPr>
              <a:t> The Gerber format is the widely adopted standard for exchanging PCB layout data between Electronic Design Automation (EDA) tools (like Altium Designer, KiCad, Eagle, Cadence Allegro) and PCB manufacturers (fabrication houses).</a:t>
            </a:r>
            <a:endParaRPr>
              <a:solidFill>
                <a:srgbClr val="1B1C1D"/>
              </a:solidFill>
            </a:endParaRPr>
          </a:p>
          <a:p>
            <a:pPr indent="-317500" lvl="0" marL="457200" rtl="0" algn="l">
              <a:lnSpc>
                <a:spcPct val="115000"/>
              </a:lnSpc>
              <a:spcBef>
                <a:spcPts val="0"/>
              </a:spcBef>
              <a:spcAft>
                <a:spcPts val="0"/>
              </a:spcAft>
              <a:buClr>
                <a:srgbClr val="1B1C1D"/>
              </a:buClr>
              <a:buSzPts val="1400"/>
              <a:buChar char="●"/>
            </a:pPr>
            <a:r>
              <a:rPr b="1" lang="en">
                <a:solidFill>
                  <a:srgbClr val="1B1C1D"/>
                </a:solidFill>
              </a:rPr>
              <a:t>Contains Imaging and Manufacturing Data:</a:t>
            </a:r>
            <a:r>
              <a:rPr lang="en">
                <a:solidFill>
                  <a:srgbClr val="1B1C1D"/>
                </a:solidFill>
              </a:rPr>
              <a:t> GBR files define various elements of a PCB, including:</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Copper layers:</a:t>
            </a:r>
            <a:r>
              <a:rPr lang="en">
                <a:solidFill>
                  <a:srgbClr val="1B1C1D"/>
                </a:solidFill>
              </a:rPr>
              <a:t> Traces, pads, and copper pours.</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Solder mask layers:</a:t>
            </a:r>
            <a:r>
              <a:rPr lang="en">
                <a:solidFill>
                  <a:srgbClr val="1B1C1D"/>
                </a:solidFill>
              </a:rPr>
              <a:t> Areas where</a:t>
            </a:r>
            <a:r>
              <a:rPr b="1" lang="en">
                <a:solidFill>
                  <a:srgbClr val="1B1C1D"/>
                </a:solidFill>
              </a:rPr>
              <a:t> solder resist is applied.</a:t>
            </a:r>
            <a:endParaRPr b="1">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Silkscreen layers:</a:t>
            </a:r>
            <a:r>
              <a:rPr lang="en">
                <a:solidFill>
                  <a:srgbClr val="1B1C1D"/>
                </a:solidFill>
              </a:rPr>
              <a:t> Text, logos, and component outlines for assembly and identification.</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Board outline:</a:t>
            </a:r>
            <a:r>
              <a:rPr lang="en">
                <a:solidFill>
                  <a:srgbClr val="1B1C1D"/>
                </a:solidFill>
              </a:rPr>
              <a:t> The physical shape and dimensions of the PCB, including any cutouts or slots.</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lang="en">
                <a:solidFill>
                  <a:srgbClr val="1B1C1D"/>
                </a:solidFill>
              </a:rPr>
              <a:t>A</a:t>
            </a:r>
            <a:r>
              <a:rPr b="1" lang="en">
                <a:solidFill>
                  <a:srgbClr val="1B1C1D"/>
                </a:solidFill>
              </a:rPr>
              <a:t> separate </a:t>
            </a:r>
            <a:r>
              <a:rPr b="1" lang="en">
                <a:solidFill>
                  <a:srgbClr val="1B1C1D"/>
                </a:solidFill>
              </a:rPr>
              <a:t>drill file</a:t>
            </a:r>
            <a:r>
              <a:rPr lang="en">
                <a:solidFill>
                  <a:srgbClr val="1B1C1D"/>
                </a:solidFill>
              </a:rPr>
              <a:t> is almost always included, specifying the location, size, and type (plated/non-plated) of all holes.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24" name="Google Shape;724;p7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25" name="Google Shape;725;p75"/>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GBR file</a:t>
            </a:r>
            <a:endParaRPr/>
          </a:p>
        </p:txBody>
      </p:sp>
      <p:sp>
        <p:nvSpPr>
          <p:cNvPr id="726" name="Google Shape;726;p75"/>
          <p:cNvSpPr txBox="1"/>
          <p:nvPr/>
        </p:nvSpPr>
        <p:spPr>
          <a:xfrm>
            <a:off x="332325" y="846175"/>
            <a:ext cx="8359500" cy="3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B1C1D"/>
                </a:solidFill>
              </a:rPr>
              <a:t>Manufacturing use</a:t>
            </a:r>
            <a:endParaRPr>
              <a:solidFill>
                <a:srgbClr val="1B1C1D"/>
              </a:solidFill>
            </a:endParaRPr>
          </a:p>
          <a:p>
            <a:pPr indent="-317500" lvl="0" marL="457200" rtl="0" algn="l">
              <a:lnSpc>
                <a:spcPct val="115000"/>
              </a:lnSpc>
              <a:spcBef>
                <a:spcPts val="600"/>
              </a:spcBef>
              <a:spcAft>
                <a:spcPts val="0"/>
              </a:spcAft>
              <a:buClr>
                <a:srgbClr val="1B1C1D"/>
              </a:buClr>
              <a:buSzPts val="1400"/>
              <a:buAutoNum type="arabicPeriod"/>
            </a:pPr>
            <a:r>
              <a:rPr b="1" lang="en">
                <a:solidFill>
                  <a:srgbClr val="1B1C1D"/>
                </a:solidFill>
              </a:rPr>
              <a:t>Design Export:</a:t>
            </a:r>
            <a:r>
              <a:rPr lang="en">
                <a:solidFill>
                  <a:srgbClr val="1B1C1D"/>
                </a:solidFill>
              </a:rPr>
              <a:t> PCB designers use EDA/CAD software to create the layout of a printed circuit board. Once the design is complete and verified, the software exports the various layers of the PCB into individual Gerber files.</a:t>
            </a:r>
            <a:endParaRPr>
              <a:solidFill>
                <a:srgbClr val="1B1C1D"/>
              </a:solidFill>
            </a:endParaRPr>
          </a:p>
          <a:p>
            <a:pPr indent="-317500" lvl="0" marL="457200" rtl="0" algn="l">
              <a:lnSpc>
                <a:spcPct val="115000"/>
              </a:lnSpc>
              <a:spcBef>
                <a:spcPts val="0"/>
              </a:spcBef>
              <a:spcAft>
                <a:spcPts val="0"/>
              </a:spcAft>
              <a:buClr>
                <a:srgbClr val="1B1C1D"/>
              </a:buClr>
              <a:buSzPts val="1400"/>
              <a:buAutoNum type="arabicPeriod"/>
            </a:pPr>
            <a:r>
              <a:rPr b="1" lang="en">
                <a:solidFill>
                  <a:srgbClr val="1B1C1D"/>
                </a:solidFill>
              </a:rPr>
              <a:t>Data Package for Fabrication:</a:t>
            </a:r>
            <a:r>
              <a:rPr lang="en">
                <a:solidFill>
                  <a:srgbClr val="1B1C1D"/>
                </a:solidFill>
              </a:rPr>
              <a:t> The collection of Gerber files (and the associated drill file) forms a complete manufacturing data package. This package is then sent to a PCB fabrication house.</a:t>
            </a:r>
            <a:endParaRPr>
              <a:solidFill>
                <a:srgbClr val="1B1C1D"/>
              </a:solidFill>
            </a:endParaRPr>
          </a:p>
          <a:p>
            <a:pPr indent="-317500" lvl="0" marL="457200" rtl="0" algn="l">
              <a:lnSpc>
                <a:spcPct val="115000"/>
              </a:lnSpc>
              <a:spcBef>
                <a:spcPts val="0"/>
              </a:spcBef>
              <a:spcAft>
                <a:spcPts val="0"/>
              </a:spcAft>
              <a:buClr>
                <a:srgbClr val="1B1C1D"/>
              </a:buClr>
              <a:buSzPts val="1400"/>
              <a:buAutoNum type="arabicPeriod"/>
            </a:pPr>
            <a:r>
              <a:rPr b="1" lang="en">
                <a:solidFill>
                  <a:srgbClr val="1B1C1D"/>
                </a:solidFill>
              </a:rPr>
              <a:t>Manufacturing Instructions:</a:t>
            </a:r>
            <a:r>
              <a:rPr lang="en">
                <a:solidFill>
                  <a:srgbClr val="1B1C1D"/>
                </a:solidFill>
              </a:rPr>
              <a:t> PCB manufacturers feed these Gerber files into their Computer-Aided Manufacturing (CAM) systems. These systems interpret the commands and coordinates in the Gerber files to control various automated machines:</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Photoplotters or Direct Imagers:</a:t>
            </a:r>
            <a:r>
              <a:rPr lang="en">
                <a:solidFill>
                  <a:srgbClr val="1B1C1D"/>
                </a:solidFill>
              </a:rPr>
              <a:t> Used to create the photographic masks or directly expose the photoresist on the copper-clad laminates, defining the copper traces and pads.</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Drilling Machines:</a:t>
            </a:r>
            <a:r>
              <a:rPr lang="en">
                <a:solidFill>
                  <a:srgbClr val="1B1C1D"/>
                </a:solidFill>
              </a:rPr>
              <a:t> Utilize the drill file to precisely drill holes for vias, component leads, and mounting.</a:t>
            </a:r>
            <a:endParaRPr>
              <a:solidFill>
                <a:srgbClr val="1B1C1D"/>
              </a:solidFill>
            </a:endParaRPr>
          </a:p>
          <a:p>
            <a:pPr indent="-317500" lvl="1" marL="914400" rtl="0" algn="l">
              <a:lnSpc>
                <a:spcPct val="115000"/>
              </a:lnSpc>
              <a:spcBef>
                <a:spcPts val="0"/>
              </a:spcBef>
              <a:spcAft>
                <a:spcPts val="0"/>
              </a:spcAft>
              <a:buClr>
                <a:srgbClr val="1B1C1D"/>
              </a:buClr>
              <a:buSzPts val="1400"/>
              <a:buChar char="○"/>
            </a:pPr>
            <a:r>
              <a:rPr b="1" lang="en">
                <a:solidFill>
                  <a:srgbClr val="1B1C1D"/>
                </a:solidFill>
              </a:rPr>
              <a:t>Solder Mask and Silkscreen Printers:</a:t>
            </a:r>
            <a:r>
              <a:rPr lang="en">
                <a:solidFill>
                  <a:srgbClr val="1B1C1D"/>
                </a:solidFill>
              </a:rPr>
              <a:t> Apply the solder mask and silkscreen layers according to the Gerber data</a:t>
            </a:r>
            <a:r>
              <a:rPr lang="en">
                <a:solidFill>
                  <a:srgbClr val="1B1C1D"/>
                </a:solidFill>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6"/>
          <p:cNvSpPr/>
          <p:nvPr/>
        </p:nvSpPr>
        <p:spPr>
          <a:xfrm>
            <a:off x="225975" y="743875"/>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32" name="Google Shape;732;p7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3" name="Google Shape;733;p76"/>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GBR file</a:t>
            </a:r>
            <a:endParaRPr/>
          </a:p>
        </p:txBody>
      </p:sp>
      <p:sp>
        <p:nvSpPr>
          <p:cNvPr id="734" name="Google Shape;734;p76"/>
          <p:cNvSpPr txBox="1"/>
          <p:nvPr/>
        </p:nvSpPr>
        <p:spPr>
          <a:xfrm>
            <a:off x="332325" y="996475"/>
            <a:ext cx="8359500" cy="211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B1C1D"/>
              </a:buClr>
              <a:buSzPts val="1400"/>
              <a:buChar char="●"/>
            </a:pPr>
            <a:r>
              <a:rPr b="1" lang="en">
                <a:solidFill>
                  <a:srgbClr val="1B1C1D"/>
                </a:solidFill>
              </a:rPr>
              <a:t>Quality Control and Verification:</a:t>
            </a:r>
            <a:r>
              <a:rPr lang="en">
                <a:solidFill>
                  <a:srgbClr val="1B1C1D"/>
                </a:solidFill>
              </a:rPr>
              <a:t> Gerber files are also used for Automated Optical Inspection (AOI) to verify the accuracy of the manufactured boards against the design. Gerber viewers are essential tools for both designers and manufacturers to visually</a:t>
            </a:r>
            <a:r>
              <a:rPr b="1" lang="en">
                <a:solidFill>
                  <a:srgbClr val="1B1C1D"/>
                </a:solidFill>
              </a:rPr>
              <a:t> inspect the layers and ensure correctness before and during production.</a:t>
            </a:r>
            <a:endParaRPr b="1">
              <a:solidFill>
                <a:srgbClr val="1B1C1D"/>
              </a:solidFill>
            </a:endParaRPr>
          </a:p>
          <a:p>
            <a:pPr indent="0" lvl="0" marL="0" rtl="0" algn="l">
              <a:lnSpc>
                <a:spcPct val="115000"/>
              </a:lnSpc>
              <a:spcBef>
                <a:spcPts val="1800"/>
              </a:spcBef>
              <a:spcAft>
                <a:spcPts val="1200"/>
              </a:spcAft>
              <a:buNone/>
            </a:pPr>
            <a:r>
              <a:rPr lang="en">
                <a:solidFill>
                  <a:srgbClr val="1B1C1D"/>
                </a:solidFill>
              </a:rPr>
              <a:t>In essence, a GBR file serves as the precise digital blueprint for manufacturing a physical Printed Circuit Board, translating the electronic design into tangible layers that are then stacked and processed to create the final circuit board.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0" name="Google Shape;740;p7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1" name="Google Shape;741;p77"/>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Copper thickness (oz/ft</a:t>
            </a:r>
            <a:r>
              <a:rPr b="1" baseline="30000" lang="en">
                <a:latin typeface="Instrument Sans"/>
                <a:ea typeface="Instrument Sans"/>
                <a:cs typeface="Instrument Sans"/>
                <a:sym typeface="Instrument Sans"/>
              </a:rPr>
              <a:t>2</a:t>
            </a:r>
            <a:r>
              <a:rPr b="1" lang="en">
                <a:latin typeface="Instrument Sans"/>
                <a:ea typeface="Instrument Sans"/>
                <a:cs typeface="Instrument Sans"/>
                <a:sym typeface="Instrument Sans"/>
              </a:rPr>
              <a:t>)</a:t>
            </a:r>
            <a:endParaRPr b="1">
              <a:latin typeface="Instrument Sans"/>
              <a:ea typeface="Instrument Sans"/>
              <a:cs typeface="Instrument Sans"/>
              <a:sym typeface="Instrument Sans"/>
            </a:endParaRPr>
          </a:p>
        </p:txBody>
      </p:sp>
      <p:sp>
        <p:nvSpPr>
          <p:cNvPr id="742" name="Google Shape;742;p77"/>
          <p:cNvSpPr txBox="1"/>
          <p:nvPr>
            <p:ph idx="1" type="body"/>
          </p:nvPr>
        </p:nvSpPr>
        <p:spPr>
          <a:xfrm>
            <a:off x="479775" y="945850"/>
            <a:ext cx="43023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In the PCB industry, copper thickness is commonly expressed in ounces (oz)  a unit of weight.</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When </a:t>
            </a:r>
            <a:r>
              <a:rPr b="1" lang="en" sz="1400">
                <a:solidFill>
                  <a:srgbClr val="000000"/>
                </a:solidFill>
                <a:latin typeface="Arial"/>
                <a:ea typeface="Arial"/>
                <a:cs typeface="Arial"/>
                <a:sym typeface="Arial"/>
              </a:rPr>
              <a:t>1 ounce </a:t>
            </a:r>
            <a:r>
              <a:rPr lang="en" sz="1400">
                <a:solidFill>
                  <a:srgbClr val="000000"/>
                </a:solidFill>
                <a:latin typeface="Arial"/>
                <a:ea typeface="Arial"/>
                <a:cs typeface="Arial"/>
                <a:sym typeface="Arial"/>
              </a:rPr>
              <a:t>(28.35 grams) of copper is rolled flat to cover an area of </a:t>
            </a:r>
            <a:r>
              <a:rPr b="1" lang="en" sz="1400">
                <a:solidFill>
                  <a:srgbClr val="000000"/>
                </a:solidFill>
                <a:latin typeface="Arial"/>
                <a:ea typeface="Arial"/>
                <a:cs typeface="Arial"/>
                <a:sym typeface="Arial"/>
              </a:rPr>
              <a:t>1 square foot</a:t>
            </a:r>
            <a:r>
              <a:rPr lang="en" sz="1400">
                <a:solidFill>
                  <a:srgbClr val="000000"/>
                </a:solidFill>
                <a:latin typeface="Arial"/>
                <a:ea typeface="Arial"/>
                <a:cs typeface="Arial"/>
                <a:sym typeface="Arial"/>
              </a:rPr>
              <a:t> (0.093 sq meters), the resulting foil thickness works out to 1.37 thousandths of an inch (mils). In metric units, 1 oz/ft</a:t>
            </a:r>
            <a:r>
              <a:rPr baseline="30000" lang="en" sz="1400">
                <a:solidFill>
                  <a:srgbClr val="000000"/>
                </a:solidFill>
                <a:latin typeface="Arial"/>
                <a:ea typeface="Arial"/>
                <a:cs typeface="Arial"/>
                <a:sym typeface="Arial"/>
              </a:rPr>
              <a:t>2</a:t>
            </a:r>
            <a:r>
              <a:rPr lang="en" sz="1400">
                <a:solidFill>
                  <a:srgbClr val="000000"/>
                </a:solidFill>
                <a:latin typeface="Arial"/>
                <a:ea typeface="Arial"/>
                <a:cs typeface="Arial"/>
                <a:sym typeface="Arial"/>
              </a:rPr>
              <a:t> copper equals 0.0348mm.</a:t>
            </a:r>
            <a:endParaRPr sz="14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b="1" lang="en" sz="1400">
                <a:solidFill>
                  <a:srgbClr val="000000"/>
                </a:solidFill>
                <a:latin typeface="Arial"/>
                <a:ea typeface="Arial"/>
                <a:cs typeface="Arial"/>
                <a:sym typeface="Arial"/>
              </a:rPr>
              <a:t>1 oz/ft</a:t>
            </a:r>
            <a:r>
              <a:rPr b="1" baseline="30000" lang="en" sz="1400">
                <a:solidFill>
                  <a:srgbClr val="000000"/>
                </a:solidFill>
                <a:latin typeface="Arial"/>
                <a:ea typeface="Arial"/>
                <a:cs typeface="Arial"/>
                <a:sym typeface="Arial"/>
              </a:rPr>
              <a:t>2 </a:t>
            </a:r>
            <a:r>
              <a:rPr b="1" lang="en" sz="1400">
                <a:solidFill>
                  <a:srgbClr val="000000"/>
                </a:solidFill>
                <a:latin typeface="Arial"/>
                <a:ea typeface="Arial"/>
                <a:cs typeface="Arial"/>
                <a:sym typeface="Arial"/>
              </a:rPr>
              <a:t>= 0.035mm</a:t>
            </a:r>
            <a:r>
              <a:rPr b="1" baseline="30000"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Heavier copper allows higher current or narrower traces for the same current without overheating, but it also affects etching precision.</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latin typeface="Arial"/>
              <a:ea typeface="Arial"/>
              <a:cs typeface="Arial"/>
              <a:sym typeface="Arial"/>
            </a:endParaRPr>
          </a:p>
        </p:txBody>
      </p:sp>
      <p:pic>
        <p:nvPicPr>
          <p:cNvPr id="743" name="Google Shape;743;p77"/>
          <p:cNvPicPr preferRelativeResize="0"/>
          <p:nvPr/>
        </p:nvPicPr>
        <p:blipFill>
          <a:blip r:embed="rId3">
            <a:alphaModFix/>
          </a:blip>
          <a:stretch>
            <a:fillRect/>
          </a:stretch>
        </p:blipFill>
        <p:spPr>
          <a:xfrm>
            <a:off x="4888213" y="1506050"/>
            <a:ext cx="3827400" cy="2286300"/>
          </a:xfrm>
          <a:prstGeom prst="round1Rect">
            <a:avLst>
              <a:gd fmla="val 16667"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8"/>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9" name="Google Shape;749;p7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78"/>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width</a:t>
            </a:r>
            <a:endParaRPr b="1">
              <a:latin typeface="Instrument Sans"/>
              <a:ea typeface="Instrument Sans"/>
              <a:cs typeface="Instrument Sans"/>
              <a:sym typeface="Instrument Sans"/>
            </a:endParaRPr>
          </a:p>
        </p:txBody>
      </p:sp>
      <p:sp>
        <p:nvSpPr>
          <p:cNvPr id="751" name="Google Shape;751;p78"/>
          <p:cNvSpPr txBox="1"/>
          <p:nvPr>
            <p:ph idx="1" type="body"/>
          </p:nvPr>
        </p:nvSpPr>
        <p:spPr>
          <a:xfrm>
            <a:off x="479775" y="945850"/>
            <a:ext cx="32181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Trace width is the</a:t>
            </a:r>
            <a:r>
              <a:rPr b="1" lang="en" sz="1400">
                <a:solidFill>
                  <a:srgbClr val="000000"/>
                </a:solidFill>
                <a:latin typeface="Arial"/>
                <a:ea typeface="Arial"/>
                <a:cs typeface="Arial"/>
                <a:sym typeface="Arial"/>
              </a:rPr>
              <a:t> thickness or width of a copper track</a:t>
            </a:r>
            <a:r>
              <a:rPr lang="en" sz="1400">
                <a:solidFill>
                  <a:srgbClr val="000000"/>
                </a:solidFill>
                <a:latin typeface="Arial"/>
                <a:ea typeface="Arial"/>
                <a:cs typeface="Arial"/>
                <a:sym typeface="Arial"/>
              </a:rPr>
              <a:t> on a PCB that carries current. It’s important because narrow traces can overheat if too much current flows through them. The required trace width depends on the current capacity, copper thickness, and temperature rise allowed.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It is usually measured in </a:t>
            </a:r>
            <a:r>
              <a:rPr b="1" lang="en" sz="1400">
                <a:solidFill>
                  <a:srgbClr val="000000"/>
                </a:solidFill>
                <a:latin typeface="Arial"/>
                <a:ea typeface="Arial"/>
                <a:cs typeface="Arial"/>
                <a:sym typeface="Arial"/>
              </a:rPr>
              <a:t>mils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b="1" lang="en" sz="1400">
                <a:solidFill>
                  <a:srgbClr val="000000"/>
                </a:solidFill>
                <a:latin typeface="Arial"/>
                <a:ea typeface="Arial"/>
                <a:cs typeface="Arial"/>
                <a:sym typeface="Arial"/>
              </a:rPr>
              <a:t>1 mil = 0.001 inches = 0.025 mm</a:t>
            </a:r>
            <a:endParaRPr b="1"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4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latin typeface="Arial"/>
              <a:ea typeface="Arial"/>
              <a:cs typeface="Arial"/>
              <a:sym typeface="Arial"/>
            </a:endParaRPr>
          </a:p>
        </p:txBody>
      </p:sp>
      <p:pic>
        <p:nvPicPr>
          <p:cNvPr id="752" name="Google Shape;752;p78"/>
          <p:cNvPicPr preferRelativeResize="0"/>
          <p:nvPr/>
        </p:nvPicPr>
        <p:blipFill>
          <a:blip r:embed="rId3">
            <a:alphaModFix/>
          </a:blip>
          <a:stretch>
            <a:fillRect/>
          </a:stretch>
        </p:blipFill>
        <p:spPr>
          <a:xfrm>
            <a:off x="4129075" y="1583526"/>
            <a:ext cx="3910200" cy="18591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9"/>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8" name="Google Shape;758;p7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9" name="Google Shape;759;p79"/>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Width</a:t>
            </a:r>
            <a:endParaRPr b="1">
              <a:latin typeface="Instrument Sans"/>
              <a:ea typeface="Instrument Sans"/>
              <a:cs typeface="Instrument Sans"/>
              <a:sym typeface="Instrument Sans"/>
            </a:endParaRPr>
          </a:p>
        </p:txBody>
      </p:sp>
      <p:sp>
        <p:nvSpPr>
          <p:cNvPr id="760" name="Google Shape;760;p79"/>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350">
                <a:solidFill>
                  <a:srgbClr val="1B1B1D"/>
                </a:solidFill>
                <a:highlight>
                  <a:srgbClr val="FFFFFF"/>
                </a:highlight>
                <a:latin typeface="Arial"/>
                <a:ea typeface="Arial"/>
                <a:cs typeface="Arial"/>
                <a:sym typeface="Arial"/>
              </a:rPr>
              <a:t>The trace width and current relationship in PCBs is influenced by several factors:</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110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Current Carrying Capacity</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Temperature Rise</a:t>
            </a:r>
            <a:r>
              <a:rPr lang="en" sz="1350">
                <a:solidFill>
                  <a:srgbClr val="1B1B1D"/>
                </a:solidFill>
                <a:highlight>
                  <a:srgbClr val="FFFFFF"/>
                </a:highlight>
                <a:latin typeface="Arial"/>
                <a:ea typeface="Arial"/>
                <a:cs typeface="Arial"/>
                <a:sym typeface="Arial"/>
              </a:rPr>
              <a:t>: This can destroy the working circuit if not taken care of.</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Copper Thickness</a:t>
            </a:r>
            <a:r>
              <a:rPr lang="en" sz="1350">
                <a:solidFill>
                  <a:srgbClr val="1B1B1D"/>
                </a:solidFill>
                <a:highlight>
                  <a:srgbClr val="FFFFFF"/>
                </a:highlight>
                <a:latin typeface="Arial"/>
                <a:ea typeface="Arial"/>
                <a:cs typeface="Arial"/>
                <a:sym typeface="Arial"/>
              </a:rPr>
              <a:t>: Copper trace layer with the </a:t>
            </a:r>
            <a:r>
              <a:rPr b="1" lang="en" sz="1350">
                <a:solidFill>
                  <a:srgbClr val="1B1B1D"/>
                </a:solidFill>
                <a:highlight>
                  <a:srgbClr val="FFFFFF"/>
                </a:highlight>
                <a:latin typeface="Arial"/>
                <a:ea typeface="Arial"/>
                <a:cs typeface="Arial"/>
                <a:sym typeface="Arial"/>
              </a:rPr>
              <a:t>largest thickness</a:t>
            </a:r>
            <a:r>
              <a:rPr lang="en" sz="1350">
                <a:solidFill>
                  <a:srgbClr val="1B1B1D"/>
                </a:solidFill>
                <a:highlight>
                  <a:srgbClr val="FFFFFF"/>
                </a:highlight>
                <a:latin typeface="Arial"/>
                <a:ea typeface="Arial"/>
                <a:cs typeface="Arial"/>
                <a:sym typeface="Arial"/>
              </a:rPr>
              <a:t> is then preferable as it offers better conductivity and higher current. </a:t>
            </a:r>
            <a:endParaRPr b="1"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Trace Length</a:t>
            </a:r>
            <a:r>
              <a:rPr lang="en" sz="1350">
                <a:solidFill>
                  <a:srgbClr val="1B1B1D"/>
                </a:solidFill>
                <a:highlight>
                  <a:srgbClr val="FFFFFF"/>
                </a:highlight>
                <a:latin typeface="Arial"/>
                <a:ea typeface="Arial"/>
                <a:cs typeface="Arial"/>
                <a:sym typeface="Arial"/>
              </a:rPr>
              <a:t>: Longer trace offer more resistance and produce more heat</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Ambient Temperature</a:t>
            </a:r>
            <a:r>
              <a:rPr lang="en" sz="1350">
                <a:solidFill>
                  <a:srgbClr val="1B1B1D"/>
                </a:solidFill>
                <a:highlight>
                  <a:srgbClr val="FFFFFF"/>
                </a:highlight>
                <a:latin typeface="Arial"/>
                <a:ea typeface="Arial"/>
                <a:cs typeface="Arial"/>
                <a:sym typeface="Arial"/>
              </a:rPr>
              <a:t>: The thermodynamic performance of the structure decrements due to high temperature surrounding it. So the structure is not able to emit heat properly</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Layer Placement</a:t>
            </a:r>
            <a:r>
              <a:rPr lang="en" sz="1350">
                <a:solidFill>
                  <a:srgbClr val="1B1B1D"/>
                </a:solidFill>
                <a:highlight>
                  <a:srgbClr val="FFFFFF"/>
                </a:highlight>
                <a:latin typeface="Arial"/>
                <a:ea typeface="Arial"/>
                <a:cs typeface="Arial"/>
                <a:sym typeface="Arial"/>
              </a:rPr>
              <a:t>: Outward heat loss dissipates faster than the inner surface.</a:t>
            </a:r>
            <a:endParaRPr sz="1350">
              <a:solidFill>
                <a:srgbClr val="1B1B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B1B1D"/>
              </a:buClr>
              <a:buSzPts val="1350"/>
              <a:buFont typeface="Arial"/>
              <a:buAutoNum type="arabicPeriod"/>
            </a:pPr>
            <a:r>
              <a:rPr b="1" lang="en" sz="1350">
                <a:solidFill>
                  <a:srgbClr val="1B1B1D"/>
                </a:solidFill>
                <a:highlight>
                  <a:srgbClr val="FFFFFF"/>
                </a:highlight>
                <a:latin typeface="Arial"/>
                <a:ea typeface="Arial"/>
                <a:cs typeface="Arial"/>
                <a:sym typeface="Arial"/>
              </a:rPr>
              <a:t>Thermal Pathways</a:t>
            </a:r>
            <a:r>
              <a:rPr lang="en" sz="1350">
                <a:solidFill>
                  <a:srgbClr val="1B1B1D"/>
                </a:solidFill>
                <a:highlight>
                  <a:srgbClr val="FFFFFF"/>
                </a:highlight>
                <a:latin typeface="Arial"/>
                <a:ea typeface="Arial"/>
                <a:cs typeface="Arial"/>
                <a:sym typeface="Arial"/>
              </a:rPr>
              <a:t>: Surface mount items, including </a:t>
            </a:r>
            <a:r>
              <a:rPr b="1" lang="en" sz="1350">
                <a:solidFill>
                  <a:srgbClr val="1B1B1D"/>
                </a:solidFill>
                <a:highlight>
                  <a:srgbClr val="FFFFFF"/>
                </a:highlight>
                <a:latin typeface="Arial"/>
                <a:ea typeface="Arial"/>
                <a:cs typeface="Arial"/>
                <a:sym typeface="Arial"/>
              </a:rPr>
              <a:t>thermal vias</a:t>
            </a:r>
            <a:r>
              <a:rPr lang="en" sz="1350">
                <a:solidFill>
                  <a:srgbClr val="1B1B1D"/>
                </a:solidFill>
                <a:highlight>
                  <a:srgbClr val="FFFFFF"/>
                </a:highlight>
                <a:latin typeface="Arial"/>
                <a:ea typeface="Arial"/>
                <a:cs typeface="Arial"/>
                <a:sym typeface="Arial"/>
              </a:rPr>
              <a:t> and </a:t>
            </a:r>
            <a:r>
              <a:rPr b="1" lang="en" sz="1350">
                <a:solidFill>
                  <a:srgbClr val="1B1B1D"/>
                </a:solidFill>
                <a:highlight>
                  <a:srgbClr val="FFFFFF"/>
                </a:highlight>
                <a:latin typeface="Arial"/>
                <a:ea typeface="Arial"/>
                <a:cs typeface="Arial"/>
                <a:sym typeface="Arial"/>
              </a:rPr>
              <a:t>heat sinks</a:t>
            </a:r>
            <a:r>
              <a:rPr lang="en" sz="1350">
                <a:solidFill>
                  <a:srgbClr val="1B1B1D"/>
                </a:solidFill>
                <a:highlight>
                  <a:srgbClr val="FFFFFF"/>
                </a:highlight>
                <a:latin typeface="Arial"/>
                <a:ea typeface="Arial"/>
                <a:cs typeface="Arial"/>
                <a:sym typeface="Arial"/>
              </a:rPr>
              <a:t>, can provide a means of more effective temperature sag.</a:t>
            </a:r>
            <a:endParaRPr sz="1350">
              <a:solidFill>
                <a:srgbClr val="1B1B1D"/>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p:nvPr/>
        </p:nvSpPr>
        <p:spPr>
          <a:xfrm>
            <a:off x="284700" y="535500"/>
            <a:ext cx="8272200" cy="413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82" name="Google Shape;482;p53"/>
          <p:cNvSpPr txBox="1"/>
          <p:nvPr>
            <p:ph idx="1" type="body"/>
          </p:nvPr>
        </p:nvSpPr>
        <p:spPr>
          <a:xfrm>
            <a:off x="281050" y="685661"/>
            <a:ext cx="7977600" cy="3916800"/>
          </a:xfrm>
          <a:prstGeom prst="rect">
            <a:avLst/>
          </a:prstGeom>
        </p:spPr>
        <p:txBody>
          <a:bodyPr anchorCtr="0" anchor="t" bIns="91425" lIns="137150" spcFirstLastPara="1" rIns="90250"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Ternary </a:t>
            </a:r>
            <a:r>
              <a:rPr lang="en" sz="1400">
                <a:solidFill>
                  <a:srgbClr val="000000"/>
                </a:solidFill>
                <a:latin typeface="Arial"/>
                <a:ea typeface="Arial"/>
                <a:cs typeface="Arial"/>
                <a:sym typeface="Arial"/>
              </a:rPr>
              <a:t>compound alloy of </a:t>
            </a:r>
            <a:r>
              <a:rPr b="1" lang="en" sz="1400">
                <a:solidFill>
                  <a:srgbClr val="000000"/>
                </a:solidFill>
                <a:latin typeface="Arial"/>
                <a:ea typeface="Arial"/>
                <a:cs typeface="Arial"/>
                <a:sym typeface="Arial"/>
              </a:rPr>
              <a:t>AlN and GaN</a:t>
            </a:r>
            <a:r>
              <a:rPr lang="en" sz="1400">
                <a:solidFill>
                  <a:srgbClr val="000000"/>
                </a:solidFill>
                <a:latin typeface="Arial"/>
                <a:ea typeface="Arial"/>
                <a:cs typeface="Arial"/>
                <a:sym typeface="Arial"/>
              </a:rPr>
              <a:t>, with mole fraction X of aluminum and (1-X) of gallium</a:t>
            </a:r>
            <a:endParaRPr b="1" sz="1500">
              <a:solidFill>
                <a:srgbClr val="202122"/>
              </a:solidFill>
              <a:highlight>
                <a:srgbClr val="FFFFFF"/>
              </a:highlight>
              <a:latin typeface="Arial"/>
              <a:ea typeface="Arial"/>
              <a:cs typeface="Arial"/>
              <a:sym typeface="Arial"/>
            </a:endParaRPr>
          </a:p>
          <a:p>
            <a:pPr indent="-228600" lvl="0" marL="457200" rtl="0" algn="l">
              <a:lnSpc>
                <a:spcPct val="115000"/>
              </a:lnSpc>
              <a:spcBef>
                <a:spcPts val="1200"/>
              </a:spcBef>
              <a:spcAft>
                <a:spcPts val="0"/>
              </a:spcAft>
              <a:buNone/>
            </a:pPr>
            <a:r>
              <a:rPr lang="en" sz="1400">
                <a:solidFill>
                  <a:srgbClr val="000000"/>
                </a:solidFill>
                <a:latin typeface="Arial"/>
                <a:ea typeface="Arial"/>
                <a:cs typeface="Arial"/>
                <a:sym typeface="Arial"/>
              </a:rPr>
              <a:t>Crystal Structure:</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Typically </a:t>
            </a:r>
            <a:r>
              <a:rPr b="1" lang="en" sz="1400">
                <a:solidFill>
                  <a:srgbClr val="000000"/>
                </a:solidFill>
                <a:latin typeface="Arial"/>
                <a:ea typeface="Arial"/>
                <a:cs typeface="Arial"/>
                <a:sym typeface="Arial"/>
              </a:rPr>
              <a:t>wurtzite</a:t>
            </a:r>
            <a:r>
              <a:rPr lang="en" sz="1400">
                <a:solidFill>
                  <a:srgbClr val="000000"/>
                </a:solidFill>
                <a:latin typeface="Arial"/>
                <a:ea typeface="Arial"/>
                <a:cs typeface="Arial"/>
                <a:sym typeface="Arial"/>
              </a:rPr>
              <a:t>, same as GaN (when </a:t>
            </a:r>
            <a:r>
              <a:rPr b="1" lang="en" sz="1400">
                <a:solidFill>
                  <a:srgbClr val="000000"/>
                </a:solidFill>
                <a:latin typeface="Arial"/>
                <a:ea typeface="Arial"/>
                <a:cs typeface="Arial"/>
                <a:sym typeface="Arial"/>
              </a:rPr>
              <a:t>grown epitaxially on GaN</a:t>
            </a:r>
            <a:r>
              <a:rPr lang="en" sz="1400">
                <a:solidFill>
                  <a:srgbClr val="000000"/>
                </a:solidFill>
                <a:latin typeface="Arial"/>
                <a:ea typeface="Arial"/>
                <a:cs typeface="Arial"/>
                <a:sym typeface="Arial"/>
              </a:rPr>
              <a:t>)</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Band Gap:</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Varies </a:t>
            </a:r>
            <a:r>
              <a:rPr b="1" lang="en" sz="1400">
                <a:solidFill>
                  <a:srgbClr val="000000"/>
                </a:solidFill>
                <a:latin typeface="Arial"/>
                <a:ea typeface="Arial"/>
                <a:cs typeface="Arial"/>
                <a:sym typeface="Arial"/>
              </a:rPr>
              <a:t>nonlinearly</a:t>
            </a:r>
            <a:r>
              <a:rPr lang="en" sz="1400">
                <a:solidFill>
                  <a:srgbClr val="000000"/>
                </a:solidFill>
                <a:latin typeface="Arial"/>
                <a:ea typeface="Arial"/>
                <a:cs typeface="Arial"/>
                <a:sym typeface="Arial"/>
              </a:rPr>
              <a:t> from </a:t>
            </a:r>
            <a:r>
              <a:rPr b="1" lang="en" sz="1400">
                <a:solidFill>
                  <a:srgbClr val="000000"/>
                </a:solidFill>
                <a:latin typeface="Arial"/>
                <a:ea typeface="Arial"/>
                <a:cs typeface="Arial"/>
                <a:sym typeface="Arial"/>
              </a:rPr>
              <a:t>3.4 eV (GaN)</a:t>
            </a:r>
            <a:r>
              <a:rPr lang="en" sz="1400">
                <a:solidFill>
                  <a:srgbClr val="000000"/>
                </a:solidFill>
                <a:latin typeface="Arial"/>
                <a:ea typeface="Arial"/>
                <a:cs typeface="Arial"/>
                <a:sym typeface="Arial"/>
              </a:rPr>
              <a:t> to </a:t>
            </a:r>
            <a:r>
              <a:rPr b="1" lang="en" sz="1400">
                <a:solidFill>
                  <a:srgbClr val="000000"/>
                </a:solidFill>
                <a:latin typeface="Arial"/>
                <a:ea typeface="Arial"/>
                <a:cs typeface="Arial"/>
                <a:sym typeface="Arial"/>
              </a:rPr>
              <a:t>6.2 eV (AlN)</a:t>
            </a:r>
            <a:r>
              <a:rPr lang="en" sz="1400">
                <a:solidFill>
                  <a:srgbClr val="000000"/>
                </a:solidFill>
                <a:latin typeface="Arial"/>
                <a:ea typeface="Arial"/>
                <a:cs typeface="Arial"/>
                <a:sym typeface="Arial"/>
              </a:rPr>
              <a:t> depending on Al mole fraction X:</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bandgap follows non-linearity due to</a:t>
            </a:r>
            <a:r>
              <a:rPr b="1" lang="en" sz="1400">
                <a:solidFill>
                  <a:srgbClr val="000000"/>
                </a:solidFill>
                <a:latin typeface="Arial"/>
                <a:ea typeface="Arial"/>
                <a:cs typeface="Arial"/>
                <a:sym typeface="Arial"/>
              </a:rPr>
              <a:t> bowing effect</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Lattice Parameters </a:t>
            </a:r>
            <a:r>
              <a:rPr b="1" lang="en" sz="1250">
                <a:solidFill>
                  <a:srgbClr val="000000"/>
                </a:solidFill>
                <a:highlight>
                  <a:srgbClr val="F8F9FA"/>
                </a:highlight>
                <a:latin typeface="Arial"/>
                <a:ea typeface="Arial"/>
                <a:cs typeface="Arial"/>
                <a:sym typeface="Arial"/>
              </a:rPr>
              <a:t>[Vegard’s Law]</a:t>
            </a:r>
            <a:endParaRPr b="1" sz="1400">
              <a:solidFill>
                <a:srgbClr val="000000"/>
              </a:solidFill>
              <a:latin typeface="Arial"/>
              <a:ea typeface="Arial"/>
              <a:cs typeface="Arial"/>
              <a:sym typeface="Arial"/>
            </a:endParaRPr>
          </a:p>
          <a:p>
            <a:pPr indent="-317500" lvl="1" marL="914400" rtl="0" algn="l">
              <a:lnSpc>
                <a:spcPct val="115000"/>
              </a:lnSpc>
              <a:spcBef>
                <a:spcPts val="1200"/>
              </a:spcBef>
              <a:spcAft>
                <a:spcPts val="0"/>
              </a:spcAft>
              <a:buClr>
                <a:srgbClr val="000000"/>
              </a:buClr>
              <a:buSzPts val="1400"/>
              <a:buFont typeface="Arial"/>
              <a:buAutoNum type="alphaLcPeriod"/>
            </a:pPr>
            <a:r>
              <a:rPr lang="en" sz="1400">
                <a:solidFill>
                  <a:srgbClr val="000000"/>
                </a:solidFill>
                <a:latin typeface="Arial"/>
                <a:ea typeface="Arial"/>
                <a:cs typeface="Arial"/>
                <a:sym typeface="Arial"/>
              </a:rPr>
              <a:t>a = x ⋅ 3.112 </a:t>
            </a:r>
            <a:r>
              <a:rPr lang="en" sz="1250">
                <a:solidFill>
                  <a:srgbClr val="000000"/>
                </a:solidFill>
                <a:highlight>
                  <a:srgbClr val="F8F9FA"/>
                </a:highlight>
                <a:latin typeface="Arial"/>
                <a:ea typeface="Arial"/>
                <a:cs typeface="Arial"/>
                <a:sym typeface="Arial"/>
              </a:rPr>
              <a:t>Å</a:t>
            </a:r>
            <a:r>
              <a:rPr lang="en" sz="1400">
                <a:solidFill>
                  <a:srgbClr val="000000"/>
                </a:solidFill>
                <a:latin typeface="Arial"/>
                <a:ea typeface="Arial"/>
                <a:cs typeface="Arial"/>
                <a:sym typeface="Arial"/>
              </a:rPr>
              <a:t>  +  (1−x) ⋅ 3.189 </a:t>
            </a:r>
            <a:r>
              <a:rPr lang="en" sz="1250">
                <a:solidFill>
                  <a:srgbClr val="000000"/>
                </a:solidFill>
                <a:highlight>
                  <a:srgbClr val="F8F9FA"/>
                </a:highlight>
                <a:latin typeface="Arial"/>
                <a:ea typeface="Arial"/>
                <a:cs typeface="Arial"/>
                <a:sym typeface="Arial"/>
              </a:rPr>
              <a:t>Å</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AutoNum type="alphaLcPeriod"/>
            </a:pPr>
            <a:r>
              <a:rPr lang="en" sz="1400">
                <a:solidFill>
                  <a:srgbClr val="000000"/>
                </a:solidFill>
                <a:latin typeface="Arial"/>
                <a:ea typeface="Arial"/>
                <a:cs typeface="Arial"/>
                <a:sym typeface="Arial"/>
              </a:rPr>
              <a:t>c</a:t>
            </a:r>
            <a:r>
              <a:rPr lang="en" sz="1400">
                <a:solidFill>
                  <a:srgbClr val="000000"/>
                </a:solidFill>
                <a:latin typeface="Arial"/>
                <a:ea typeface="Arial"/>
                <a:cs typeface="Arial"/>
                <a:sym typeface="Arial"/>
              </a:rPr>
              <a:t> = x ⋅ 4.982 </a:t>
            </a:r>
            <a:r>
              <a:rPr lang="en" sz="1250">
                <a:solidFill>
                  <a:srgbClr val="000000"/>
                </a:solidFill>
                <a:highlight>
                  <a:srgbClr val="F8F9FA"/>
                </a:highlight>
                <a:latin typeface="Arial"/>
                <a:ea typeface="Arial"/>
                <a:cs typeface="Arial"/>
                <a:sym typeface="Arial"/>
              </a:rPr>
              <a:t>Å</a:t>
            </a:r>
            <a:r>
              <a:rPr lang="en" sz="1400">
                <a:solidFill>
                  <a:srgbClr val="000000"/>
                </a:solidFill>
                <a:latin typeface="Arial"/>
                <a:ea typeface="Arial"/>
                <a:cs typeface="Arial"/>
                <a:sym typeface="Arial"/>
              </a:rPr>
              <a:t>  +  (1−x) ⋅ 5.185 </a:t>
            </a:r>
            <a:r>
              <a:rPr lang="en" sz="1250">
                <a:solidFill>
                  <a:srgbClr val="000000"/>
                </a:solidFill>
                <a:highlight>
                  <a:srgbClr val="F8F9FA"/>
                </a:highlight>
                <a:latin typeface="Arial"/>
                <a:ea typeface="Arial"/>
                <a:cs typeface="Arial"/>
                <a:sym typeface="Arial"/>
              </a:rPr>
              <a:t>Å</a:t>
            </a:r>
            <a:endParaRPr sz="1250">
              <a:solidFill>
                <a:srgbClr val="000000"/>
              </a:solidFill>
              <a:highlight>
                <a:srgbClr val="F8F9FA"/>
              </a:highlight>
              <a:latin typeface="Arial"/>
              <a:ea typeface="Arial"/>
              <a:cs typeface="Arial"/>
              <a:sym typeface="Arial"/>
            </a:endParaRPr>
          </a:p>
          <a:p>
            <a:pPr indent="0" lvl="0" marL="914400" rtl="0" algn="l">
              <a:lnSpc>
                <a:spcPct val="115000"/>
              </a:lnSpc>
              <a:spcBef>
                <a:spcPts val="1200"/>
              </a:spcBef>
              <a:spcAft>
                <a:spcPts val="0"/>
              </a:spcAft>
              <a:buNone/>
            </a:pPr>
            <a:r>
              <a:t/>
            </a:r>
            <a:endParaRPr sz="1250">
              <a:solidFill>
                <a:srgbClr val="000000"/>
              </a:solidFill>
              <a:highlight>
                <a:srgbClr val="F8F9FA"/>
              </a:highlight>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400">
              <a:solidFill>
                <a:srgbClr val="000000"/>
              </a:solidFill>
              <a:latin typeface="Arial"/>
              <a:ea typeface="Arial"/>
              <a:cs typeface="Arial"/>
              <a:sym typeface="Arial"/>
            </a:endParaRPr>
          </a:p>
        </p:txBody>
      </p:sp>
      <p:sp>
        <p:nvSpPr>
          <p:cNvPr id="483" name="Google Shape;483;p5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53"/>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Aluminium Gallium Nitride (</a:t>
            </a:r>
            <a:r>
              <a:rPr lang="en"/>
              <a:t>AlₓGa₁₋ₓN</a:t>
            </a:r>
            <a:r>
              <a:rPr lang="en"/>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0"/>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66" name="Google Shape;766;p8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80"/>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Trace Width calculation</a:t>
            </a:r>
            <a:endParaRPr b="1">
              <a:latin typeface="Instrument Sans"/>
              <a:ea typeface="Instrument Sans"/>
              <a:cs typeface="Instrument Sans"/>
              <a:sym typeface="Instrument Sans"/>
            </a:endParaRPr>
          </a:p>
        </p:txBody>
      </p:sp>
      <p:sp>
        <p:nvSpPr>
          <p:cNvPr id="768" name="Google Shape;768;p80"/>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Trace Width is calculated as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457200" lvl="0" marL="0" rtl="0" algn="l">
              <a:lnSpc>
                <a:spcPct val="115000"/>
              </a:lnSpc>
              <a:spcBef>
                <a:spcPts val="1200"/>
              </a:spcBef>
              <a:spcAft>
                <a:spcPts val="0"/>
              </a:spcAft>
              <a:buNone/>
            </a:pPr>
            <a:r>
              <a:rPr lang="en" sz="1400">
                <a:solidFill>
                  <a:srgbClr val="000000"/>
                </a:solidFill>
                <a:latin typeface="Arial"/>
                <a:ea typeface="Arial"/>
                <a:cs typeface="Arial"/>
                <a:sym typeface="Arial"/>
              </a:rPr>
              <a:t>Where </a:t>
            </a:r>
            <a:r>
              <a:rPr lang="en" sz="1400">
                <a:solidFill>
                  <a:srgbClr val="000000"/>
                </a:solidFill>
                <a:latin typeface="Arial"/>
                <a:ea typeface="Arial"/>
                <a:cs typeface="Arial"/>
                <a:sym typeface="Arial"/>
              </a:rPr>
              <a:t>I = current that can pass through it  </a:t>
            </a:r>
            <a:endParaRPr sz="1400">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rPr lang="en" sz="1400">
                <a:solidFill>
                  <a:srgbClr val="000000"/>
                </a:solidFill>
                <a:latin typeface="Arial"/>
                <a:ea typeface="Arial"/>
                <a:cs typeface="Arial"/>
                <a:sym typeface="Arial"/>
              </a:rPr>
              <a:t>  ΔT = </a:t>
            </a:r>
            <a:r>
              <a:rPr lang="en" sz="1350">
                <a:solidFill>
                  <a:srgbClr val="1B1B1D"/>
                </a:solidFill>
                <a:highlight>
                  <a:srgbClr val="FFFFFF"/>
                </a:highlight>
                <a:latin typeface="Inter"/>
                <a:ea typeface="Inter"/>
                <a:cs typeface="Inter"/>
                <a:sym typeface="Inter"/>
              </a:rPr>
              <a:t>increase in temperature in °C)</a:t>
            </a:r>
            <a:endParaRPr sz="1350">
              <a:solidFill>
                <a:srgbClr val="1B1B1D"/>
              </a:solidFill>
              <a:highlight>
                <a:srgbClr val="FFFFFF"/>
              </a:highlight>
              <a:latin typeface="Inter"/>
              <a:ea typeface="Inter"/>
              <a:cs typeface="Inter"/>
              <a:sym typeface="Inter"/>
            </a:endParaRPr>
          </a:p>
          <a:p>
            <a:pPr indent="0" lvl="0" marL="914400" rtl="0" algn="l">
              <a:lnSpc>
                <a:spcPct val="115000"/>
              </a:lnSpc>
              <a:spcBef>
                <a:spcPts val="1200"/>
              </a:spcBef>
              <a:spcAft>
                <a:spcPts val="0"/>
              </a:spcAft>
              <a:buNone/>
            </a:pPr>
            <a:r>
              <a:rPr lang="en" sz="1400">
                <a:solidFill>
                  <a:srgbClr val="000000"/>
                </a:solidFill>
                <a:latin typeface="Arial"/>
                <a:ea typeface="Arial"/>
                <a:cs typeface="Arial"/>
                <a:sym typeface="Arial"/>
              </a:rPr>
              <a:t>   t = thickness of copper traces </a:t>
            </a:r>
            <a:r>
              <a:rPr b="1" lang="en" sz="1400">
                <a:solidFill>
                  <a:srgbClr val="000000"/>
                </a:solidFill>
                <a:latin typeface="Arial"/>
                <a:ea typeface="Arial"/>
                <a:cs typeface="Arial"/>
                <a:sym typeface="Arial"/>
              </a:rPr>
              <a:t>2 oz/ft</a:t>
            </a:r>
            <a:r>
              <a:rPr b="1" baseline="30000" lang="en" sz="1400">
                <a:solidFill>
                  <a:srgbClr val="000000"/>
                </a:solidFill>
                <a:latin typeface="Arial"/>
                <a:ea typeface="Arial"/>
                <a:cs typeface="Arial"/>
                <a:sym typeface="Arial"/>
              </a:rPr>
              <a:t>2 </a:t>
            </a:r>
            <a:endParaRPr b="1" sz="1400">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rPr lang="en" sz="1400">
                <a:solidFill>
                  <a:srgbClr val="000000"/>
                </a:solidFill>
                <a:latin typeface="Arial"/>
                <a:ea typeface="Arial"/>
                <a:cs typeface="Arial"/>
                <a:sym typeface="Arial"/>
              </a:rPr>
              <a:t>   Constant K = </a:t>
            </a:r>
            <a:r>
              <a:rPr b="1" lang="en" sz="1400">
                <a:solidFill>
                  <a:srgbClr val="000000"/>
                </a:solidFill>
                <a:latin typeface="Arial"/>
                <a:ea typeface="Arial"/>
                <a:cs typeface="Arial"/>
                <a:sym typeface="Arial"/>
              </a:rPr>
              <a:t>0.048 (external layer)</a:t>
            </a:r>
            <a:endParaRPr b="1"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       				       0.024 (internal layer)</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350">
              <a:solidFill>
                <a:srgbClr val="1B1B1D"/>
              </a:solidFill>
              <a:highlight>
                <a:srgbClr val="FFFFFF"/>
              </a:highlight>
              <a:latin typeface="Arial"/>
              <a:ea typeface="Arial"/>
              <a:cs typeface="Arial"/>
              <a:sym typeface="Arial"/>
            </a:endParaRPr>
          </a:p>
        </p:txBody>
      </p:sp>
      <p:pic>
        <p:nvPicPr>
          <p:cNvPr id="769" name="Google Shape;769;p80"/>
          <p:cNvPicPr preferRelativeResize="0"/>
          <p:nvPr/>
        </p:nvPicPr>
        <p:blipFill>
          <a:blip r:embed="rId3">
            <a:alphaModFix/>
          </a:blip>
          <a:stretch>
            <a:fillRect/>
          </a:stretch>
        </p:blipFill>
        <p:spPr>
          <a:xfrm>
            <a:off x="2775148" y="740548"/>
            <a:ext cx="4593350" cy="160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1"/>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75" name="Google Shape;775;p8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81"/>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Trace Width calculation</a:t>
            </a:r>
            <a:endParaRPr b="1">
              <a:latin typeface="Instrument Sans"/>
              <a:ea typeface="Instrument Sans"/>
              <a:cs typeface="Instrument Sans"/>
              <a:sym typeface="Instrument Sans"/>
            </a:endParaRPr>
          </a:p>
        </p:txBody>
      </p:sp>
      <p:sp>
        <p:nvSpPr>
          <p:cNvPr id="777" name="Google Shape;777;p81"/>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Trace Width is calculated as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For       I=10A;      ΔT=10</a:t>
            </a:r>
            <a:r>
              <a:rPr baseline="30000" lang="en" sz="1400">
                <a:solidFill>
                  <a:srgbClr val="000000"/>
                </a:solidFill>
                <a:latin typeface="Arial"/>
                <a:ea typeface="Arial"/>
                <a:cs typeface="Arial"/>
                <a:sym typeface="Arial"/>
              </a:rPr>
              <a:t>∘</a:t>
            </a:r>
            <a:r>
              <a:rPr lang="en" sz="1400">
                <a:solidFill>
                  <a:srgbClr val="000000"/>
                </a:solidFill>
                <a:latin typeface="Arial"/>
                <a:ea typeface="Arial"/>
                <a:cs typeface="Arial"/>
                <a:sym typeface="Arial"/>
              </a:rPr>
              <a:t>C</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350">
                <a:solidFill>
                  <a:srgbClr val="1B1B1D"/>
                </a:solidFill>
                <a:highlight>
                  <a:srgbClr val="FFFFFF"/>
                </a:highlight>
                <a:latin typeface="Inter"/>
                <a:ea typeface="Inter"/>
                <a:cs typeface="Inter"/>
                <a:sym typeface="Inter"/>
              </a:rPr>
              <a:t>W = 120 mils = 3.048mm</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rPr lang="en" sz="1350">
                <a:solidFill>
                  <a:srgbClr val="1B1B1D"/>
                </a:solidFill>
                <a:highlight>
                  <a:srgbClr val="FFFFFF"/>
                </a:highlight>
                <a:latin typeface="Inter"/>
                <a:ea typeface="Inter"/>
                <a:cs typeface="Inter"/>
                <a:sym typeface="Inter"/>
              </a:rPr>
              <a:t> </a:t>
            </a:r>
            <a:endParaRPr sz="1350">
              <a:solidFill>
                <a:srgbClr val="1B1B1D"/>
              </a:solidFill>
              <a:highlight>
                <a:srgbClr val="FFFFFF"/>
              </a:highlight>
              <a:latin typeface="Arial"/>
              <a:ea typeface="Arial"/>
              <a:cs typeface="Arial"/>
              <a:sym typeface="Arial"/>
            </a:endParaRPr>
          </a:p>
        </p:txBody>
      </p:sp>
      <p:pic>
        <p:nvPicPr>
          <p:cNvPr id="778" name="Google Shape;778;p81"/>
          <p:cNvPicPr preferRelativeResize="0"/>
          <p:nvPr/>
        </p:nvPicPr>
        <p:blipFill>
          <a:blip r:embed="rId3">
            <a:alphaModFix/>
          </a:blip>
          <a:stretch>
            <a:fillRect/>
          </a:stretch>
        </p:blipFill>
        <p:spPr>
          <a:xfrm>
            <a:off x="479775" y="1557525"/>
            <a:ext cx="46863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2"/>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84" name="Google Shape;784;p8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82"/>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Trace Width calculation</a:t>
            </a:r>
            <a:endParaRPr b="1">
              <a:latin typeface="Instrument Sans"/>
              <a:ea typeface="Instrument Sans"/>
              <a:cs typeface="Instrument Sans"/>
              <a:sym typeface="Instrument Sans"/>
            </a:endParaRPr>
          </a:p>
        </p:txBody>
      </p:sp>
      <p:sp>
        <p:nvSpPr>
          <p:cNvPr id="786" name="Google Shape;786;p82"/>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Trace Width is calculated as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For       I=20A;      ΔT=10</a:t>
            </a:r>
            <a:r>
              <a:rPr baseline="30000" lang="en" sz="1400">
                <a:solidFill>
                  <a:srgbClr val="000000"/>
                </a:solidFill>
                <a:latin typeface="Arial"/>
                <a:ea typeface="Arial"/>
                <a:cs typeface="Arial"/>
                <a:sym typeface="Arial"/>
              </a:rPr>
              <a:t>∘</a:t>
            </a:r>
            <a:r>
              <a:rPr lang="en" sz="1400">
                <a:solidFill>
                  <a:srgbClr val="000000"/>
                </a:solidFill>
                <a:latin typeface="Arial"/>
                <a:ea typeface="Arial"/>
                <a:cs typeface="Arial"/>
                <a:sym typeface="Arial"/>
              </a:rPr>
              <a:t>C</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350">
                <a:solidFill>
                  <a:srgbClr val="1B1B1D"/>
                </a:solidFill>
                <a:highlight>
                  <a:srgbClr val="FFFFFF"/>
                </a:highlight>
                <a:latin typeface="Inter"/>
                <a:ea typeface="Inter"/>
                <a:cs typeface="Inter"/>
                <a:sym typeface="Inter"/>
              </a:rPr>
              <a:t>W = 240 mils = 6.096mm</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350">
              <a:solidFill>
                <a:srgbClr val="1B1B1D"/>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rPr lang="en" sz="1350">
                <a:solidFill>
                  <a:srgbClr val="1B1B1D"/>
                </a:solidFill>
                <a:highlight>
                  <a:srgbClr val="FFFFFF"/>
                </a:highlight>
                <a:latin typeface="Inter"/>
                <a:ea typeface="Inter"/>
                <a:cs typeface="Inter"/>
                <a:sym typeface="Inter"/>
              </a:rPr>
              <a:t> </a:t>
            </a:r>
            <a:endParaRPr sz="1350">
              <a:solidFill>
                <a:srgbClr val="1B1B1D"/>
              </a:solidFill>
              <a:highlight>
                <a:srgbClr val="FFFFFF"/>
              </a:highlight>
              <a:latin typeface="Arial"/>
              <a:ea typeface="Arial"/>
              <a:cs typeface="Arial"/>
              <a:sym typeface="Arial"/>
            </a:endParaRPr>
          </a:p>
        </p:txBody>
      </p:sp>
      <p:pic>
        <p:nvPicPr>
          <p:cNvPr id="787" name="Google Shape;787;p82"/>
          <p:cNvPicPr preferRelativeResize="0"/>
          <p:nvPr/>
        </p:nvPicPr>
        <p:blipFill>
          <a:blip r:embed="rId3">
            <a:alphaModFix/>
          </a:blip>
          <a:stretch>
            <a:fillRect/>
          </a:stretch>
        </p:blipFill>
        <p:spPr>
          <a:xfrm>
            <a:off x="225975" y="1614500"/>
            <a:ext cx="5169775" cy="1555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3"/>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93" name="Google Shape;793;p8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94" name="Google Shape;794;p83"/>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spacing</a:t>
            </a:r>
            <a:endParaRPr b="1">
              <a:latin typeface="Instrument Sans"/>
              <a:ea typeface="Instrument Sans"/>
              <a:cs typeface="Instrument Sans"/>
              <a:sym typeface="Instrument Sans"/>
            </a:endParaRPr>
          </a:p>
        </p:txBody>
      </p:sp>
      <p:sp>
        <p:nvSpPr>
          <p:cNvPr id="795" name="Google Shape;795;p83"/>
          <p:cNvSpPr txBox="1"/>
          <p:nvPr>
            <p:ph idx="1" type="body"/>
          </p:nvPr>
        </p:nvSpPr>
        <p:spPr>
          <a:xfrm>
            <a:off x="479775" y="945850"/>
            <a:ext cx="32181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Trace spacing </a:t>
            </a:r>
            <a:r>
              <a:rPr lang="en" sz="1400">
                <a:solidFill>
                  <a:srgbClr val="000000"/>
                </a:solidFill>
                <a:latin typeface="Arial"/>
                <a:ea typeface="Arial"/>
                <a:cs typeface="Arial"/>
                <a:sym typeface="Arial"/>
              </a:rPr>
              <a:t>is the </a:t>
            </a:r>
            <a:r>
              <a:rPr b="1" lang="en" sz="1400">
                <a:solidFill>
                  <a:srgbClr val="000000"/>
                </a:solidFill>
                <a:latin typeface="Arial"/>
                <a:ea typeface="Arial"/>
                <a:cs typeface="Arial"/>
                <a:sym typeface="Arial"/>
              </a:rPr>
              <a:t>distance between two adjacent copper traces</a:t>
            </a:r>
            <a:r>
              <a:rPr lang="en" sz="1400">
                <a:solidFill>
                  <a:srgbClr val="000000"/>
                </a:solidFill>
                <a:latin typeface="Arial"/>
                <a:ea typeface="Arial"/>
                <a:cs typeface="Arial"/>
                <a:sym typeface="Arial"/>
              </a:rPr>
              <a:t> on a PCB. It’s important for electrical </a:t>
            </a:r>
            <a:r>
              <a:rPr lang="en" sz="1400">
                <a:solidFill>
                  <a:srgbClr val="000000"/>
                </a:solidFill>
                <a:latin typeface="Arial"/>
                <a:ea typeface="Arial"/>
                <a:cs typeface="Arial"/>
                <a:sym typeface="Arial"/>
              </a:rPr>
              <a:t>isolation if traces are too close, voltage breakdown or arcing may occur, especially at high voltages. It also affects crosstalk and EMI.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Spacing is measured in mils or mm.</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latin typeface="Arial"/>
              <a:ea typeface="Arial"/>
              <a:cs typeface="Arial"/>
              <a:sym typeface="Arial"/>
            </a:endParaRPr>
          </a:p>
        </p:txBody>
      </p:sp>
      <p:pic>
        <p:nvPicPr>
          <p:cNvPr id="796" name="Google Shape;796;p83"/>
          <p:cNvPicPr preferRelativeResize="0"/>
          <p:nvPr/>
        </p:nvPicPr>
        <p:blipFill>
          <a:blip r:embed="rId3">
            <a:alphaModFix/>
          </a:blip>
          <a:stretch>
            <a:fillRect/>
          </a:stretch>
        </p:blipFill>
        <p:spPr>
          <a:xfrm>
            <a:off x="4458100" y="1171230"/>
            <a:ext cx="3990975" cy="2321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4"/>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02" name="Google Shape;802;p8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03" name="Google Shape;803;p84"/>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spacing</a:t>
            </a:r>
            <a:endParaRPr b="1">
              <a:latin typeface="Instrument Sans"/>
              <a:ea typeface="Instrument Sans"/>
              <a:cs typeface="Instrument Sans"/>
              <a:sym typeface="Instrument Sans"/>
            </a:endParaRPr>
          </a:p>
        </p:txBody>
      </p:sp>
      <p:sp>
        <p:nvSpPr>
          <p:cNvPr id="804" name="Google Shape;804;p84"/>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solidFill>
                  <a:srgbClr val="000000"/>
                </a:solidFill>
                <a:highlight>
                  <a:srgbClr val="FFFFFF"/>
                </a:highlight>
                <a:latin typeface="Arial"/>
                <a:ea typeface="Arial"/>
                <a:cs typeface="Arial"/>
                <a:sym typeface="Arial"/>
              </a:rPr>
              <a:t>The following key points highlight the importance of trace spacing design rules in electronic circuit design.</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200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Electrical Safety:</a:t>
            </a:r>
            <a:r>
              <a:rPr lang="en" sz="1400">
                <a:solidFill>
                  <a:srgbClr val="000000"/>
                </a:solidFill>
                <a:highlight>
                  <a:srgbClr val="FFFFFF"/>
                </a:highlight>
                <a:latin typeface="Arial"/>
                <a:ea typeface="Arial"/>
                <a:cs typeface="Arial"/>
                <a:sym typeface="Arial"/>
              </a:rPr>
              <a:t> By maintaining suitable trace spacing, it becomes possible to </a:t>
            </a:r>
            <a:r>
              <a:rPr b="1" lang="en" sz="1400">
                <a:solidFill>
                  <a:srgbClr val="000000"/>
                </a:solidFill>
                <a:highlight>
                  <a:srgbClr val="FFFFFF"/>
                </a:highlight>
                <a:latin typeface="Arial"/>
                <a:ea typeface="Arial"/>
                <a:cs typeface="Arial"/>
                <a:sym typeface="Arial"/>
              </a:rPr>
              <a:t>avoid arcing </a:t>
            </a:r>
            <a:r>
              <a:rPr lang="en" sz="1400">
                <a:solidFill>
                  <a:srgbClr val="000000"/>
                </a:solidFill>
                <a:highlight>
                  <a:srgbClr val="FFFFFF"/>
                </a:highlight>
                <a:latin typeface="Arial"/>
                <a:ea typeface="Arial"/>
                <a:cs typeface="Arial"/>
                <a:sym typeface="Arial"/>
              </a:rPr>
              <a:t>between high voltage traces, thus guaranteeing circuit safety and decreasing the probability of electrical hazards.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Signal Integrity:</a:t>
            </a:r>
            <a:r>
              <a:rPr lang="en" sz="1400">
                <a:solidFill>
                  <a:srgbClr val="000000"/>
                </a:solidFill>
                <a:highlight>
                  <a:srgbClr val="FFFFFF"/>
                </a:highlight>
                <a:latin typeface="Arial"/>
                <a:ea typeface="Arial"/>
                <a:cs typeface="Arial"/>
                <a:sym typeface="Arial"/>
              </a:rPr>
              <a:t> Adequate spacing between traces reduces crosstalk, minimizing the interference between signals and maintaining signal integrity. This is crucial for high-speed digital and analog circuits.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Impedance Control:</a:t>
            </a:r>
            <a:r>
              <a:rPr lang="en" sz="1400">
                <a:solidFill>
                  <a:srgbClr val="000000"/>
                </a:solidFill>
                <a:highlight>
                  <a:srgbClr val="FFFFFF"/>
                </a:highlight>
                <a:latin typeface="Arial"/>
                <a:ea typeface="Arial"/>
                <a:cs typeface="Arial"/>
                <a:sym typeface="Arial"/>
              </a:rPr>
              <a:t> By following trace spacing design rules, designers can achieve the desired impedance for transmission lines, ensuring optimal signal quality and reducing reflections.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Manufacturing Reliability:</a:t>
            </a:r>
            <a:r>
              <a:rPr lang="en" sz="1400">
                <a:solidFill>
                  <a:srgbClr val="000000"/>
                </a:solidFill>
                <a:highlight>
                  <a:srgbClr val="FFFFFF"/>
                </a:highlight>
                <a:latin typeface="Arial"/>
                <a:ea typeface="Arial"/>
                <a:cs typeface="Arial"/>
                <a:sym typeface="Arial"/>
              </a:rPr>
              <a:t> Design rules for trace spacing take into account the </a:t>
            </a:r>
            <a:r>
              <a:rPr b="1" lang="en" sz="1400">
                <a:solidFill>
                  <a:srgbClr val="000000"/>
                </a:solidFill>
                <a:highlight>
                  <a:srgbClr val="FFFFFF"/>
                </a:highlight>
                <a:latin typeface="Arial"/>
                <a:ea typeface="Arial"/>
                <a:cs typeface="Arial"/>
                <a:sym typeface="Arial"/>
              </a:rPr>
              <a:t>capabilities and tolerances of the PCB fabrication process</a:t>
            </a:r>
            <a:r>
              <a:rPr lang="en" sz="1400">
                <a:solidFill>
                  <a:srgbClr val="000000"/>
                </a:solidFill>
                <a:highlight>
                  <a:srgbClr val="FFFFFF"/>
                </a:highlight>
                <a:latin typeface="Arial"/>
                <a:ea typeface="Arial"/>
                <a:cs typeface="Arial"/>
                <a:sym typeface="Arial"/>
              </a:rPr>
              <a:t>. Following these guidelines guarantees the precise and dependable manufacture of the PCB, thereby decreasing the possibility of manufacturing defects.</a:t>
            </a:r>
            <a:endParaRPr sz="1400">
              <a:solidFill>
                <a:srgbClr val="1B1B1D"/>
              </a:solidFill>
              <a:highlight>
                <a:srgbClr val="FFFFFF"/>
              </a:highlight>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5"/>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10" name="Google Shape;810;p8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1" name="Google Shape;811;p85"/>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spacing</a:t>
            </a:r>
            <a:endParaRPr b="1">
              <a:latin typeface="Instrument Sans"/>
              <a:ea typeface="Instrument Sans"/>
              <a:cs typeface="Instrument Sans"/>
              <a:sym typeface="Instrument Sans"/>
            </a:endParaRPr>
          </a:p>
        </p:txBody>
      </p:sp>
      <p:sp>
        <p:nvSpPr>
          <p:cNvPr id="812" name="Google Shape;812;p85"/>
          <p:cNvSpPr txBox="1"/>
          <p:nvPr>
            <p:ph idx="1" type="body"/>
          </p:nvPr>
        </p:nvSpPr>
        <p:spPr>
          <a:xfrm>
            <a:off x="479775" y="740550"/>
            <a:ext cx="8076900" cy="3722700"/>
          </a:xfrm>
          <a:prstGeom prst="rect">
            <a:avLst/>
          </a:prstGeom>
        </p:spPr>
        <p:txBody>
          <a:bodyPr anchorCtr="0" anchor="t" bIns="0" lIns="0" spcFirstLastPara="1" rIns="0" wrap="square" tIns="0">
            <a:noAutofit/>
          </a:bodyPr>
          <a:lstStyle/>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EMI/EMC Compliance:</a:t>
            </a:r>
            <a:r>
              <a:rPr lang="en" sz="1400">
                <a:solidFill>
                  <a:srgbClr val="000000"/>
                </a:solidFill>
                <a:highlight>
                  <a:srgbClr val="FFFFFF"/>
                </a:highlight>
                <a:latin typeface="Arial"/>
                <a:ea typeface="Arial"/>
                <a:cs typeface="Arial"/>
                <a:sym typeface="Arial"/>
              </a:rPr>
              <a:t> Proper trace spacing helps in </a:t>
            </a:r>
            <a:r>
              <a:rPr b="1" lang="en" sz="1400">
                <a:solidFill>
                  <a:srgbClr val="000000"/>
                </a:solidFill>
                <a:highlight>
                  <a:srgbClr val="FFFFFF"/>
                </a:highlight>
                <a:latin typeface="Arial"/>
                <a:ea typeface="Arial"/>
                <a:cs typeface="Arial"/>
                <a:sym typeface="Arial"/>
              </a:rPr>
              <a:t>minimizing electromagnetic interference (EMI)</a:t>
            </a:r>
            <a:r>
              <a:rPr lang="en" sz="1400">
                <a:solidFill>
                  <a:srgbClr val="000000"/>
                </a:solidFill>
                <a:highlight>
                  <a:srgbClr val="FFFFFF"/>
                </a:highlight>
                <a:latin typeface="Arial"/>
                <a:ea typeface="Arial"/>
                <a:cs typeface="Arial"/>
                <a:sym typeface="Arial"/>
              </a:rPr>
              <a:t> and achieving electromagnetic compatibility (EMC) compliance. </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Heat Dissipation:</a:t>
            </a:r>
            <a:r>
              <a:rPr lang="en" sz="1400">
                <a:solidFill>
                  <a:srgbClr val="000000"/>
                </a:solidFill>
                <a:highlight>
                  <a:srgbClr val="FFFFFF"/>
                </a:highlight>
                <a:latin typeface="Arial"/>
                <a:ea typeface="Arial"/>
                <a:cs typeface="Arial"/>
                <a:sym typeface="Arial"/>
              </a:rPr>
              <a:t> Adequate spacing between power traces and other components helps in efficient heat dissipation, preventing thermal issues and ensuring the reliability of the circuit.</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Design for Manufacturing (DFM):</a:t>
            </a:r>
            <a:r>
              <a:rPr lang="en" sz="1400">
                <a:solidFill>
                  <a:srgbClr val="000000"/>
                </a:solidFill>
                <a:highlight>
                  <a:srgbClr val="FFFFFF"/>
                </a:highlight>
                <a:latin typeface="Arial"/>
                <a:ea typeface="Arial"/>
                <a:cs typeface="Arial"/>
                <a:sym typeface="Arial"/>
              </a:rPr>
              <a:t> Reducing the chances of short circuits, opens, or other manufacturing-related issues.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Design for Testability (DFT):</a:t>
            </a:r>
            <a:r>
              <a:rPr lang="en" sz="1400">
                <a:solidFill>
                  <a:srgbClr val="000000"/>
                </a:solidFill>
                <a:highlight>
                  <a:srgbClr val="FFFFFF"/>
                </a:highlight>
                <a:latin typeface="Arial"/>
                <a:ea typeface="Arial"/>
                <a:cs typeface="Arial"/>
                <a:sym typeface="Arial"/>
              </a:rPr>
              <a:t> Proper trace spacing allows for easier probing and testing of the PCB during the manufacturing and debugging stages, improving testability and reducing the time required for troubleshooting.</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Design for Serviceability:</a:t>
            </a:r>
            <a:r>
              <a:rPr lang="en" sz="1400">
                <a:solidFill>
                  <a:srgbClr val="000000"/>
                </a:solidFill>
                <a:highlight>
                  <a:srgbClr val="FFFFFF"/>
                </a:highlight>
                <a:latin typeface="Arial"/>
                <a:ea typeface="Arial"/>
                <a:cs typeface="Arial"/>
                <a:sym typeface="Arial"/>
              </a:rPr>
              <a:t> Adequate spacing between traces makes it easier to access and repair components on the PCB, enhancing the serviceability and maintenance of the circuit.</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highlight>
                  <a:srgbClr val="FFFFFF"/>
                </a:highlight>
                <a:latin typeface="Arial"/>
                <a:ea typeface="Arial"/>
                <a:cs typeface="Arial"/>
                <a:sym typeface="Arial"/>
              </a:rPr>
              <a:t>Design Consistency:</a:t>
            </a:r>
            <a:r>
              <a:rPr lang="en" sz="1400">
                <a:solidFill>
                  <a:srgbClr val="000000"/>
                </a:solidFill>
                <a:highlight>
                  <a:srgbClr val="FFFFFF"/>
                </a:highlight>
                <a:latin typeface="Arial"/>
                <a:ea typeface="Arial"/>
                <a:cs typeface="Arial"/>
                <a:sym typeface="Arial"/>
              </a:rPr>
              <a:t> Following trace spacing design rules ensures consistency in PCB layout, making it easier for multiple designers or teams to collaborate on a project and reducing the chances of errors or inconsistencies.</a:t>
            </a:r>
            <a:endParaRPr sz="1400">
              <a:solidFill>
                <a:srgbClr val="1B1B1D"/>
              </a:solidFill>
              <a:highlight>
                <a:srgbClr val="FFFFFF"/>
              </a:highlight>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6"/>
          <p:cNvSpPr/>
          <p:nvPr/>
        </p:nvSpPr>
        <p:spPr>
          <a:xfrm>
            <a:off x="73275" y="8955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18" name="Google Shape;818;p8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86"/>
          <p:cNvSpPr txBox="1"/>
          <p:nvPr>
            <p:ph idx="1" type="body"/>
          </p:nvPr>
        </p:nvSpPr>
        <p:spPr>
          <a:xfrm>
            <a:off x="479775" y="945850"/>
            <a:ext cx="19773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We chose </a:t>
            </a:r>
            <a:r>
              <a:rPr b="1" lang="en" sz="1400">
                <a:solidFill>
                  <a:srgbClr val="000000"/>
                </a:solidFill>
                <a:latin typeface="Arial"/>
                <a:ea typeface="Arial"/>
                <a:cs typeface="Arial"/>
                <a:sym typeface="Arial"/>
              </a:rPr>
              <a:t>B4: External Conductors with permanent polymer coating (any elevation)</a:t>
            </a:r>
            <a:r>
              <a:rPr lang="en" sz="1400">
                <a:solidFill>
                  <a:srgbClr val="000000"/>
                </a:solidFill>
                <a:latin typeface="Arial"/>
                <a:ea typeface="Arial"/>
                <a:cs typeface="Arial"/>
                <a:sym typeface="Arial"/>
              </a:rPr>
              <a:t> because our design includes coated external traces.</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For voltage as high as </a:t>
            </a:r>
            <a:r>
              <a:rPr b="1" lang="en" sz="1400">
                <a:solidFill>
                  <a:srgbClr val="000000"/>
                </a:solidFill>
                <a:latin typeface="Arial"/>
                <a:ea typeface="Arial"/>
                <a:cs typeface="Arial"/>
                <a:sym typeface="Arial"/>
              </a:rPr>
              <a:t>1000V</a:t>
            </a:r>
            <a:r>
              <a:rPr lang="en" sz="1400">
                <a:solidFill>
                  <a:srgbClr val="000000"/>
                </a:solidFill>
                <a:latin typeface="Arial"/>
                <a:ea typeface="Arial"/>
                <a:cs typeface="Arial"/>
                <a:sym typeface="Arial"/>
              </a:rPr>
              <a:t>, the required trace spacing is calculated as:</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0.00305 mm/Volt×1000 V</a:t>
            </a:r>
            <a:endParaRPr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 sz="1400">
                <a:solidFill>
                  <a:srgbClr val="000000"/>
                </a:solidFill>
                <a:latin typeface="Arial"/>
                <a:ea typeface="Arial"/>
                <a:cs typeface="Arial"/>
                <a:sym typeface="Arial"/>
              </a:rPr>
              <a:t>=</a:t>
            </a:r>
            <a:r>
              <a:rPr b="1" lang="en" sz="1400">
                <a:solidFill>
                  <a:srgbClr val="000000"/>
                </a:solidFill>
                <a:latin typeface="Arial"/>
                <a:ea typeface="Arial"/>
                <a:cs typeface="Arial"/>
                <a:sym typeface="Arial"/>
              </a:rPr>
              <a:t>3.05 mm</a:t>
            </a:r>
            <a:endParaRPr b="1" sz="1400">
              <a:solidFill>
                <a:srgbClr val="000000"/>
              </a:solidFill>
              <a:latin typeface="Arial"/>
              <a:ea typeface="Arial"/>
              <a:cs typeface="Arial"/>
              <a:sym typeface="Arial"/>
            </a:endParaRPr>
          </a:p>
        </p:txBody>
      </p:sp>
      <p:pic>
        <p:nvPicPr>
          <p:cNvPr id="820" name="Google Shape;820;p86"/>
          <p:cNvPicPr preferRelativeResize="0"/>
          <p:nvPr/>
        </p:nvPicPr>
        <p:blipFill>
          <a:blip r:embed="rId3">
            <a:alphaModFix/>
          </a:blip>
          <a:stretch>
            <a:fillRect/>
          </a:stretch>
        </p:blipFill>
        <p:spPr>
          <a:xfrm>
            <a:off x="2457075" y="286200"/>
            <a:ext cx="6432849" cy="4733250"/>
          </a:xfrm>
          <a:prstGeom prst="rect">
            <a:avLst/>
          </a:prstGeom>
          <a:noFill/>
          <a:ln>
            <a:noFill/>
          </a:ln>
        </p:spPr>
      </p:pic>
      <p:sp>
        <p:nvSpPr>
          <p:cNvPr id="821" name="Google Shape;821;p86"/>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Trace spacing</a:t>
            </a:r>
            <a:endParaRPr b="1">
              <a:latin typeface="Instrument Sans"/>
              <a:ea typeface="Instrument Sans"/>
              <a:cs typeface="Instrument Sans"/>
              <a:sym typeface="Instrumen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7"/>
          <p:cNvSpPr/>
          <p:nvPr/>
        </p:nvSpPr>
        <p:spPr>
          <a:xfrm>
            <a:off x="73275" y="8955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27" name="Google Shape;827;p8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87"/>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COBs designed</a:t>
            </a:r>
            <a:endParaRPr b="1">
              <a:latin typeface="Instrument Sans"/>
              <a:ea typeface="Instrument Sans"/>
              <a:cs typeface="Instrument Sans"/>
              <a:sym typeface="Instrument Sans"/>
            </a:endParaRPr>
          </a:p>
        </p:txBody>
      </p:sp>
      <p:pic>
        <p:nvPicPr>
          <p:cNvPr id="829" name="Google Shape;829;p87"/>
          <p:cNvPicPr preferRelativeResize="0"/>
          <p:nvPr/>
        </p:nvPicPr>
        <p:blipFill>
          <a:blip r:embed="rId3">
            <a:alphaModFix/>
          </a:blip>
          <a:stretch>
            <a:fillRect/>
          </a:stretch>
        </p:blipFill>
        <p:spPr>
          <a:xfrm>
            <a:off x="362288" y="889013"/>
            <a:ext cx="2200275" cy="2600325"/>
          </a:xfrm>
          <a:prstGeom prst="rect">
            <a:avLst/>
          </a:prstGeom>
          <a:noFill/>
          <a:ln>
            <a:noFill/>
          </a:ln>
        </p:spPr>
      </p:pic>
      <p:sp>
        <p:nvSpPr>
          <p:cNvPr id="830" name="Google Shape;830;p87"/>
          <p:cNvSpPr txBox="1"/>
          <p:nvPr/>
        </p:nvSpPr>
        <p:spPr>
          <a:xfrm>
            <a:off x="3043975" y="1051175"/>
            <a:ext cx="4475400" cy="24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In the OrCAD design, the </a:t>
            </a:r>
            <a:r>
              <a:rPr b="1" lang="en" sz="1100"/>
              <a:t>blue regions represent the top copper layer</a:t>
            </a:r>
            <a:r>
              <a:rPr lang="en" sz="1100"/>
              <a:t>, which carries the main signal and power traces. A </a:t>
            </a:r>
            <a:r>
              <a:rPr b="1" lang="en" sz="1100"/>
              <a:t>similar red bottom copper layer</a:t>
            </a:r>
            <a:r>
              <a:rPr lang="en" sz="1100"/>
              <a:t> (not shown here) exists to mirror and support routing and thermal conductivity. </a:t>
            </a:r>
            <a:endParaRPr sz="1100"/>
          </a:p>
          <a:p>
            <a:pPr indent="0" lvl="0" marL="0" rtl="0" algn="l">
              <a:spcBef>
                <a:spcPts val="0"/>
              </a:spcBef>
              <a:spcAft>
                <a:spcPts val="0"/>
              </a:spcAft>
              <a:buNone/>
            </a:pPr>
            <a:r>
              <a:rPr lang="en" sz="1100"/>
              <a:t>The </a:t>
            </a:r>
            <a:r>
              <a:rPr b="1" lang="en" sz="1100"/>
              <a:t>grey circular features are vias or plated through holes (PTHs)</a:t>
            </a:r>
            <a:r>
              <a:rPr lang="en" sz="1100"/>
              <a:t>, which serve two purposes: </a:t>
            </a:r>
            <a:r>
              <a:rPr b="1" lang="en" sz="1100"/>
              <a:t>electrical interconnection between layers</a:t>
            </a:r>
            <a:r>
              <a:rPr lang="en" sz="1100"/>
              <a:t> and </a:t>
            </a:r>
            <a:r>
              <a:rPr b="1" lang="en" sz="1100"/>
              <a:t>enhanced heat dissipation</a:t>
            </a:r>
            <a:r>
              <a:rPr lang="en" sz="1100"/>
              <a:t> by conducting thermal energy from the top layer down to the bottom copper and the PCB substrate. </a:t>
            </a:r>
            <a:endParaRPr sz="1100"/>
          </a:p>
          <a:p>
            <a:pPr indent="0" lvl="0" marL="0" rtl="0" algn="l">
              <a:spcBef>
                <a:spcPts val="0"/>
              </a:spcBef>
              <a:spcAft>
                <a:spcPts val="0"/>
              </a:spcAft>
              <a:buNone/>
            </a:pPr>
            <a:r>
              <a:rPr lang="en" sz="1100"/>
              <a:t>This multilayer approach ensures efficient routing and helps manage the thermal load of the GaN device during operation.</a:t>
            </a:r>
            <a:endParaRPr sz="1000">
              <a:solidFill>
                <a:schemeClr val="lt1"/>
              </a:solidFill>
              <a:latin typeface="Instrument Sans"/>
              <a:ea typeface="Instrument Sans"/>
              <a:cs typeface="Instrument Sans"/>
              <a:sym typeface="Instrumen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8"/>
          <p:cNvSpPr/>
          <p:nvPr/>
        </p:nvSpPr>
        <p:spPr>
          <a:xfrm>
            <a:off x="73275" y="8955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36" name="Google Shape;836;p8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37" name="Google Shape;837;p88"/>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COBs designed</a:t>
            </a:r>
            <a:endParaRPr b="1">
              <a:latin typeface="Instrument Sans"/>
              <a:ea typeface="Instrument Sans"/>
              <a:cs typeface="Instrument Sans"/>
              <a:sym typeface="Instrument Sans"/>
            </a:endParaRPr>
          </a:p>
        </p:txBody>
      </p:sp>
      <p:cxnSp>
        <p:nvCxnSpPr>
          <p:cNvPr id="838" name="Google Shape;838;p88"/>
          <p:cNvCxnSpPr/>
          <p:nvPr/>
        </p:nvCxnSpPr>
        <p:spPr>
          <a:xfrm>
            <a:off x="6941100" y="3804025"/>
            <a:ext cx="616200" cy="997200"/>
          </a:xfrm>
          <a:prstGeom prst="straightConnector1">
            <a:avLst/>
          </a:prstGeom>
          <a:noFill/>
          <a:ln cap="flat" cmpd="sng" w="9525">
            <a:solidFill>
              <a:srgbClr val="FFFF00"/>
            </a:solidFill>
            <a:prstDash val="solid"/>
            <a:round/>
            <a:headEnd len="med" w="med" type="none"/>
            <a:tailEnd len="med" w="med" type="none"/>
          </a:ln>
        </p:spPr>
      </p:cxnSp>
      <p:sp>
        <p:nvSpPr>
          <p:cNvPr id="839" name="Google Shape;839;p88"/>
          <p:cNvSpPr txBox="1"/>
          <p:nvPr/>
        </p:nvSpPr>
        <p:spPr>
          <a:xfrm>
            <a:off x="7206775" y="2746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Bottom copper layer</a:t>
            </a:r>
            <a:endParaRPr/>
          </a:p>
        </p:txBody>
      </p:sp>
      <p:pic>
        <p:nvPicPr>
          <p:cNvPr id="840" name="Google Shape;840;p88"/>
          <p:cNvPicPr preferRelativeResize="0"/>
          <p:nvPr/>
        </p:nvPicPr>
        <p:blipFill>
          <a:blip r:embed="rId3">
            <a:alphaModFix/>
          </a:blip>
          <a:stretch>
            <a:fillRect/>
          </a:stretch>
        </p:blipFill>
        <p:spPr>
          <a:xfrm>
            <a:off x="533450" y="888572"/>
            <a:ext cx="3612500" cy="3710350"/>
          </a:xfrm>
          <a:prstGeom prst="rect">
            <a:avLst/>
          </a:prstGeom>
          <a:noFill/>
          <a:ln>
            <a:noFill/>
          </a:ln>
        </p:spPr>
      </p:pic>
      <p:cxnSp>
        <p:nvCxnSpPr>
          <p:cNvPr id="841" name="Google Shape;841;p88"/>
          <p:cNvCxnSpPr/>
          <p:nvPr/>
        </p:nvCxnSpPr>
        <p:spPr>
          <a:xfrm flipH="1" rot="10800000">
            <a:off x="2928625" y="669075"/>
            <a:ext cx="1256700" cy="1119000"/>
          </a:xfrm>
          <a:prstGeom prst="straightConnector1">
            <a:avLst/>
          </a:prstGeom>
          <a:noFill/>
          <a:ln cap="flat" cmpd="sng" w="9525">
            <a:solidFill>
              <a:srgbClr val="FFFF00"/>
            </a:solidFill>
            <a:prstDash val="solid"/>
            <a:round/>
            <a:headEnd len="med" w="med" type="none"/>
            <a:tailEnd len="med" w="med" type="none"/>
          </a:ln>
        </p:spPr>
      </p:cxnSp>
      <p:cxnSp>
        <p:nvCxnSpPr>
          <p:cNvPr id="842" name="Google Shape;842;p88"/>
          <p:cNvCxnSpPr/>
          <p:nvPr/>
        </p:nvCxnSpPr>
        <p:spPr>
          <a:xfrm flipH="1" rot="10800000">
            <a:off x="2031225" y="2495475"/>
            <a:ext cx="2201400" cy="379500"/>
          </a:xfrm>
          <a:prstGeom prst="straightConnector1">
            <a:avLst/>
          </a:prstGeom>
          <a:noFill/>
          <a:ln cap="flat" cmpd="sng" w="9525">
            <a:solidFill>
              <a:srgbClr val="FFFF00"/>
            </a:solidFill>
            <a:prstDash val="solid"/>
            <a:round/>
            <a:headEnd len="med" w="med" type="none"/>
            <a:tailEnd len="med" w="med" type="none"/>
          </a:ln>
        </p:spPr>
      </p:cxnSp>
      <p:sp>
        <p:nvSpPr>
          <p:cNvPr id="843" name="Google Shape;843;p88"/>
          <p:cNvSpPr txBox="1"/>
          <p:nvPr/>
        </p:nvSpPr>
        <p:spPr>
          <a:xfrm>
            <a:off x="4076075" y="3448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Top Copper layer</a:t>
            </a:r>
            <a:endParaRPr/>
          </a:p>
        </p:txBody>
      </p:sp>
      <p:pic>
        <p:nvPicPr>
          <p:cNvPr id="844" name="Google Shape;844;p88"/>
          <p:cNvPicPr preferRelativeResize="0"/>
          <p:nvPr/>
        </p:nvPicPr>
        <p:blipFill>
          <a:blip r:embed="rId4">
            <a:alphaModFix/>
          </a:blip>
          <a:stretch>
            <a:fillRect/>
          </a:stretch>
        </p:blipFill>
        <p:spPr>
          <a:xfrm>
            <a:off x="4726675" y="888575"/>
            <a:ext cx="3460537" cy="3710350"/>
          </a:xfrm>
          <a:prstGeom prst="rect">
            <a:avLst/>
          </a:prstGeom>
          <a:noFill/>
          <a:ln>
            <a:noFill/>
          </a:ln>
        </p:spPr>
      </p:pic>
      <p:cxnSp>
        <p:nvCxnSpPr>
          <p:cNvPr id="845" name="Google Shape;845;p88"/>
          <p:cNvCxnSpPr/>
          <p:nvPr/>
        </p:nvCxnSpPr>
        <p:spPr>
          <a:xfrm flipH="1" rot="10800000">
            <a:off x="7018175" y="615250"/>
            <a:ext cx="851700" cy="1086900"/>
          </a:xfrm>
          <a:prstGeom prst="straightConnector1">
            <a:avLst/>
          </a:prstGeom>
          <a:noFill/>
          <a:ln cap="flat" cmpd="sng" w="9525">
            <a:solidFill>
              <a:srgbClr val="FFFF00"/>
            </a:solidFill>
            <a:prstDash val="solid"/>
            <a:round/>
            <a:headEnd len="med" w="med" type="none"/>
            <a:tailEnd len="med" w="med" type="none"/>
          </a:ln>
        </p:spPr>
      </p:cxnSp>
      <p:sp>
        <p:nvSpPr>
          <p:cNvPr id="846" name="Google Shape;846;p88"/>
          <p:cNvSpPr txBox="1"/>
          <p:nvPr/>
        </p:nvSpPr>
        <p:spPr>
          <a:xfrm>
            <a:off x="4086213" y="2043500"/>
            <a:ext cx="851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GaN Die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9"/>
          <p:cNvSpPr/>
          <p:nvPr/>
        </p:nvSpPr>
        <p:spPr>
          <a:xfrm>
            <a:off x="73275" y="8955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52" name="Google Shape;852;p8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89"/>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COBs designed </a:t>
            </a:r>
            <a:endParaRPr b="1">
              <a:latin typeface="Instrument Sans"/>
              <a:ea typeface="Instrument Sans"/>
              <a:cs typeface="Instrument Sans"/>
              <a:sym typeface="Instrument Sans"/>
            </a:endParaRPr>
          </a:p>
        </p:txBody>
      </p:sp>
      <p:pic>
        <p:nvPicPr>
          <p:cNvPr id="854" name="Google Shape;854;p89"/>
          <p:cNvPicPr preferRelativeResize="0"/>
          <p:nvPr/>
        </p:nvPicPr>
        <p:blipFill>
          <a:blip r:embed="rId3">
            <a:alphaModFix/>
          </a:blip>
          <a:stretch>
            <a:fillRect/>
          </a:stretch>
        </p:blipFill>
        <p:spPr>
          <a:xfrm>
            <a:off x="5242900" y="811300"/>
            <a:ext cx="3313875" cy="3864900"/>
          </a:xfrm>
          <a:prstGeom prst="rect">
            <a:avLst/>
          </a:prstGeom>
          <a:noFill/>
          <a:ln>
            <a:noFill/>
          </a:ln>
        </p:spPr>
      </p:pic>
      <p:cxnSp>
        <p:nvCxnSpPr>
          <p:cNvPr id="855" name="Google Shape;855;p89"/>
          <p:cNvCxnSpPr/>
          <p:nvPr/>
        </p:nvCxnSpPr>
        <p:spPr>
          <a:xfrm flipH="1" rot="10800000">
            <a:off x="7018175" y="615250"/>
            <a:ext cx="851700" cy="1086900"/>
          </a:xfrm>
          <a:prstGeom prst="straightConnector1">
            <a:avLst/>
          </a:prstGeom>
          <a:noFill/>
          <a:ln cap="flat" cmpd="sng" w="9525">
            <a:solidFill>
              <a:srgbClr val="FFFF00"/>
            </a:solidFill>
            <a:prstDash val="solid"/>
            <a:round/>
            <a:headEnd len="med" w="med" type="none"/>
            <a:tailEnd len="med" w="med" type="none"/>
          </a:ln>
        </p:spPr>
      </p:cxnSp>
      <p:cxnSp>
        <p:nvCxnSpPr>
          <p:cNvPr id="856" name="Google Shape;856;p89"/>
          <p:cNvCxnSpPr/>
          <p:nvPr/>
        </p:nvCxnSpPr>
        <p:spPr>
          <a:xfrm>
            <a:off x="7206775" y="3703425"/>
            <a:ext cx="616200" cy="997200"/>
          </a:xfrm>
          <a:prstGeom prst="straightConnector1">
            <a:avLst/>
          </a:prstGeom>
          <a:noFill/>
          <a:ln cap="flat" cmpd="sng" w="9525">
            <a:solidFill>
              <a:srgbClr val="FFFF00"/>
            </a:solidFill>
            <a:prstDash val="solid"/>
            <a:round/>
            <a:headEnd len="med" w="med" type="none"/>
            <a:tailEnd len="med" w="med" type="none"/>
          </a:ln>
        </p:spPr>
      </p:cxnSp>
      <p:sp>
        <p:nvSpPr>
          <p:cNvPr id="857" name="Google Shape;857;p89"/>
          <p:cNvSpPr txBox="1"/>
          <p:nvPr/>
        </p:nvSpPr>
        <p:spPr>
          <a:xfrm>
            <a:off x="7206775" y="2746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Top Solder Mask layer</a:t>
            </a:r>
            <a:endParaRPr/>
          </a:p>
        </p:txBody>
      </p:sp>
      <p:sp>
        <p:nvSpPr>
          <p:cNvPr id="858" name="Google Shape;858;p89"/>
          <p:cNvSpPr txBox="1"/>
          <p:nvPr/>
        </p:nvSpPr>
        <p:spPr>
          <a:xfrm>
            <a:off x="6603325" y="467618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Bottom Solder Mask layer</a:t>
            </a:r>
            <a:endParaRPr/>
          </a:p>
        </p:txBody>
      </p:sp>
      <p:pic>
        <p:nvPicPr>
          <p:cNvPr id="859" name="Google Shape;859;p89"/>
          <p:cNvPicPr preferRelativeResize="0"/>
          <p:nvPr/>
        </p:nvPicPr>
        <p:blipFill>
          <a:blip r:embed="rId4">
            <a:alphaModFix/>
          </a:blip>
          <a:stretch>
            <a:fillRect/>
          </a:stretch>
        </p:blipFill>
        <p:spPr>
          <a:xfrm>
            <a:off x="132152" y="964761"/>
            <a:ext cx="4147425" cy="3557989"/>
          </a:xfrm>
          <a:prstGeom prst="rect">
            <a:avLst/>
          </a:prstGeom>
          <a:noFill/>
          <a:ln>
            <a:noFill/>
          </a:ln>
        </p:spPr>
      </p:pic>
      <p:sp>
        <p:nvSpPr>
          <p:cNvPr id="860" name="Google Shape;860;p89"/>
          <p:cNvSpPr txBox="1"/>
          <p:nvPr/>
        </p:nvSpPr>
        <p:spPr>
          <a:xfrm>
            <a:off x="2100125" y="456688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Front 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4"/>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0" name="Google Shape;490;p5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54"/>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HETERO-JUNCTIONS</a:t>
            </a:r>
            <a:endParaRPr b="1">
              <a:latin typeface="Instrument Sans"/>
              <a:ea typeface="Instrument Sans"/>
              <a:cs typeface="Instrument Sans"/>
              <a:sym typeface="Instrument Sans"/>
            </a:endParaRPr>
          </a:p>
        </p:txBody>
      </p:sp>
      <p:sp>
        <p:nvSpPr>
          <p:cNvPr id="492" name="Google Shape;492;p54"/>
          <p:cNvSpPr txBox="1"/>
          <p:nvPr>
            <p:ph idx="1" type="body"/>
          </p:nvPr>
        </p:nvSpPr>
        <p:spPr>
          <a:xfrm>
            <a:off x="479775" y="945850"/>
            <a:ext cx="8064600" cy="37227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 heterojunction is a junction formed between two different semiconductor materials with different bandgaps, electron affinities, or lattice constants.</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Unlike a homojunction (same material), heterojunctions allow</a:t>
            </a:r>
            <a:r>
              <a:rPr b="1" lang="en" sz="1400">
                <a:solidFill>
                  <a:srgbClr val="000000"/>
                </a:solidFill>
                <a:latin typeface="Arial"/>
                <a:ea typeface="Arial"/>
                <a:cs typeface="Arial"/>
                <a:sym typeface="Arial"/>
              </a:rPr>
              <a:t> greater control</a:t>
            </a:r>
            <a:r>
              <a:rPr lang="en" sz="1400">
                <a:solidFill>
                  <a:srgbClr val="000000"/>
                </a:solidFill>
                <a:latin typeface="Arial"/>
                <a:ea typeface="Arial"/>
                <a:cs typeface="Arial"/>
                <a:sym typeface="Arial"/>
              </a:rPr>
              <a:t> over band alignment, carrier transport, and charge confinement.</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Enable </a:t>
            </a:r>
            <a:r>
              <a:rPr b="1" lang="en" sz="1400">
                <a:solidFill>
                  <a:srgbClr val="000000"/>
                </a:solidFill>
                <a:latin typeface="Arial"/>
                <a:ea typeface="Arial"/>
                <a:cs typeface="Arial"/>
                <a:sym typeface="Arial"/>
              </a:rPr>
              <a:t>band engineering</a:t>
            </a:r>
            <a:r>
              <a:rPr lang="en" sz="1400">
                <a:solidFill>
                  <a:srgbClr val="000000"/>
                </a:solidFill>
                <a:latin typeface="Arial"/>
                <a:ea typeface="Arial"/>
                <a:cs typeface="Arial"/>
                <a:sym typeface="Arial"/>
              </a:rPr>
              <a:t> for improved device performance</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Allow formation of </a:t>
            </a:r>
            <a:r>
              <a:rPr b="1" lang="en" sz="1400">
                <a:solidFill>
                  <a:srgbClr val="000000"/>
                </a:solidFill>
                <a:latin typeface="Arial"/>
                <a:ea typeface="Arial"/>
                <a:cs typeface="Arial"/>
                <a:sym typeface="Arial"/>
              </a:rPr>
              <a:t>quantum wells</a:t>
            </a: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2DEGs</a:t>
            </a:r>
            <a:r>
              <a:rPr lang="en" sz="1400">
                <a:solidFill>
                  <a:srgbClr val="000000"/>
                </a:solidFill>
                <a:latin typeface="Arial"/>
                <a:ea typeface="Arial"/>
                <a:cs typeface="Arial"/>
                <a:sym typeface="Arial"/>
              </a:rPr>
              <a:t>, and carrier confinement</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Essential in high-speed and high-power devices like </a:t>
            </a:r>
            <a:r>
              <a:rPr b="1" lang="en" sz="1400">
                <a:solidFill>
                  <a:srgbClr val="000000"/>
                </a:solidFill>
                <a:latin typeface="Arial"/>
                <a:ea typeface="Arial"/>
                <a:cs typeface="Arial"/>
                <a:sym typeface="Arial"/>
              </a:rPr>
              <a:t>HEMTs</a:t>
            </a:r>
            <a:r>
              <a:rPr lang="en" sz="1400">
                <a:solidFill>
                  <a:srgbClr val="000000"/>
                </a:solidFill>
                <a:latin typeface="Arial"/>
                <a:ea typeface="Arial"/>
                <a:cs typeface="Arial"/>
                <a:sym typeface="Arial"/>
              </a:rPr>
              <a:t> (High Electron Mobility Transistors), HBTs (Heterojunction Bipolar Transistors), LEDs and laser diodes</a:t>
            </a:r>
            <a:endParaRPr sz="1400">
              <a:solidFill>
                <a:srgbClr val="000000"/>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0"/>
          <p:cNvSpPr/>
          <p:nvPr/>
        </p:nvSpPr>
        <p:spPr>
          <a:xfrm>
            <a:off x="73275" y="8955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66" name="Google Shape;866;p9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67" name="Google Shape;867;p90"/>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COBs designed </a:t>
            </a:r>
            <a:endParaRPr b="1">
              <a:latin typeface="Instrument Sans"/>
              <a:ea typeface="Instrument Sans"/>
              <a:cs typeface="Instrument Sans"/>
              <a:sym typeface="Instrument Sans"/>
            </a:endParaRPr>
          </a:p>
        </p:txBody>
      </p:sp>
      <p:pic>
        <p:nvPicPr>
          <p:cNvPr id="868" name="Google Shape;868;p90"/>
          <p:cNvPicPr preferRelativeResize="0"/>
          <p:nvPr/>
        </p:nvPicPr>
        <p:blipFill>
          <a:blip r:embed="rId3">
            <a:alphaModFix/>
          </a:blip>
          <a:stretch>
            <a:fillRect/>
          </a:stretch>
        </p:blipFill>
        <p:spPr>
          <a:xfrm>
            <a:off x="5242900" y="811300"/>
            <a:ext cx="3313875" cy="3864900"/>
          </a:xfrm>
          <a:prstGeom prst="rect">
            <a:avLst/>
          </a:prstGeom>
          <a:noFill/>
          <a:ln>
            <a:noFill/>
          </a:ln>
        </p:spPr>
      </p:pic>
      <p:cxnSp>
        <p:nvCxnSpPr>
          <p:cNvPr id="869" name="Google Shape;869;p90"/>
          <p:cNvCxnSpPr/>
          <p:nvPr/>
        </p:nvCxnSpPr>
        <p:spPr>
          <a:xfrm flipH="1" rot="10800000">
            <a:off x="7018175" y="615250"/>
            <a:ext cx="851700" cy="1086900"/>
          </a:xfrm>
          <a:prstGeom prst="straightConnector1">
            <a:avLst/>
          </a:prstGeom>
          <a:noFill/>
          <a:ln cap="flat" cmpd="sng" w="9525">
            <a:solidFill>
              <a:srgbClr val="FFFF00"/>
            </a:solidFill>
            <a:prstDash val="solid"/>
            <a:round/>
            <a:headEnd len="med" w="med" type="none"/>
            <a:tailEnd len="med" w="med" type="none"/>
          </a:ln>
        </p:spPr>
      </p:cxnSp>
      <p:cxnSp>
        <p:nvCxnSpPr>
          <p:cNvPr id="870" name="Google Shape;870;p90"/>
          <p:cNvCxnSpPr/>
          <p:nvPr/>
        </p:nvCxnSpPr>
        <p:spPr>
          <a:xfrm>
            <a:off x="7206775" y="3703425"/>
            <a:ext cx="616200" cy="997200"/>
          </a:xfrm>
          <a:prstGeom prst="straightConnector1">
            <a:avLst/>
          </a:prstGeom>
          <a:noFill/>
          <a:ln cap="flat" cmpd="sng" w="9525">
            <a:solidFill>
              <a:srgbClr val="FFFF00"/>
            </a:solidFill>
            <a:prstDash val="solid"/>
            <a:round/>
            <a:headEnd len="med" w="med" type="none"/>
            <a:tailEnd len="med" w="med" type="none"/>
          </a:ln>
        </p:spPr>
      </p:cxnSp>
      <p:sp>
        <p:nvSpPr>
          <p:cNvPr id="871" name="Google Shape;871;p90"/>
          <p:cNvSpPr txBox="1"/>
          <p:nvPr/>
        </p:nvSpPr>
        <p:spPr>
          <a:xfrm>
            <a:off x="7206775" y="2746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Top Solder Mask layer</a:t>
            </a:r>
            <a:endParaRPr/>
          </a:p>
        </p:txBody>
      </p:sp>
      <p:sp>
        <p:nvSpPr>
          <p:cNvPr id="872" name="Google Shape;872;p90"/>
          <p:cNvSpPr txBox="1"/>
          <p:nvPr/>
        </p:nvSpPr>
        <p:spPr>
          <a:xfrm>
            <a:off x="6603325" y="467618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Bottom Solder Mask layer</a:t>
            </a:r>
            <a:endParaRPr/>
          </a:p>
        </p:txBody>
      </p:sp>
      <p:pic>
        <p:nvPicPr>
          <p:cNvPr id="873" name="Google Shape;873;p90"/>
          <p:cNvPicPr preferRelativeResize="0"/>
          <p:nvPr/>
        </p:nvPicPr>
        <p:blipFill>
          <a:blip r:embed="rId4">
            <a:alphaModFix/>
          </a:blip>
          <a:stretch>
            <a:fillRect/>
          </a:stretch>
        </p:blipFill>
        <p:spPr>
          <a:xfrm>
            <a:off x="132152" y="964761"/>
            <a:ext cx="4147425" cy="3557989"/>
          </a:xfrm>
          <a:prstGeom prst="rect">
            <a:avLst/>
          </a:prstGeom>
          <a:noFill/>
          <a:ln>
            <a:noFill/>
          </a:ln>
        </p:spPr>
      </p:pic>
      <p:sp>
        <p:nvSpPr>
          <p:cNvPr id="874" name="Google Shape;874;p90"/>
          <p:cNvSpPr txBox="1"/>
          <p:nvPr/>
        </p:nvSpPr>
        <p:spPr>
          <a:xfrm>
            <a:off x="2100125" y="456688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Front view</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1"/>
          <p:cNvSpPr/>
          <p:nvPr/>
        </p:nvSpPr>
        <p:spPr>
          <a:xfrm>
            <a:off x="708275" y="84600"/>
            <a:ext cx="9020400" cy="49743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80" name="Google Shape;880;p9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91"/>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COBs designed other variants </a:t>
            </a:r>
            <a:endParaRPr b="1">
              <a:latin typeface="Instrument Sans"/>
              <a:ea typeface="Instrument Sans"/>
              <a:cs typeface="Instrument Sans"/>
              <a:sym typeface="Instrument Sans"/>
            </a:endParaRPr>
          </a:p>
        </p:txBody>
      </p:sp>
      <p:sp>
        <p:nvSpPr>
          <p:cNvPr id="882" name="Google Shape;882;p91"/>
          <p:cNvSpPr txBox="1"/>
          <p:nvPr/>
        </p:nvSpPr>
        <p:spPr>
          <a:xfrm>
            <a:off x="4754238" y="4034413"/>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Bottom copper layer</a:t>
            </a:r>
            <a:endParaRPr/>
          </a:p>
        </p:txBody>
      </p:sp>
      <p:pic>
        <p:nvPicPr>
          <p:cNvPr id="883" name="Google Shape;883;p91"/>
          <p:cNvPicPr preferRelativeResize="0"/>
          <p:nvPr/>
        </p:nvPicPr>
        <p:blipFill>
          <a:blip r:embed="rId3">
            <a:alphaModFix/>
          </a:blip>
          <a:stretch>
            <a:fillRect/>
          </a:stretch>
        </p:blipFill>
        <p:spPr>
          <a:xfrm>
            <a:off x="4149303" y="720578"/>
            <a:ext cx="3477125" cy="3222975"/>
          </a:xfrm>
          <a:prstGeom prst="rect">
            <a:avLst/>
          </a:prstGeom>
          <a:noFill/>
          <a:ln>
            <a:noFill/>
          </a:ln>
        </p:spPr>
      </p:pic>
      <p:pic>
        <p:nvPicPr>
          <p:cNvPr id="884" name="Google Shape;884;p91"/>
          <p:cNvPicPr preferRelativeResize="0"/>
          <p:nvPr/>
        </p:nvPicPr>
        <p:blipFill>
          <a:blip r:embed="rId4">
            <a:alphaModFix/>
          </a:blip>
          <a:stretch>
            <a:fillRect/>
          </a:stretch>
        </p:blipFill>
        <p:spPr>
          <a:xfrm>
            <a:off x="1025300" y="715625"/>
            <a:ext cx="3155360" cy="3222975"/>
          </a:xfrm>
          <a:prstGeom prst="rect">
            <a:avLst/>
          </a:prstGeom>
          <a:noFill/>
          <a:ln>
            <a:noFill/>
          </a:ln>
        </p:spPr>
      </p:pic>
      <p:sp>
        <p:nvSpPr>
          <p:cNvPr id="885" name="Google Shape;885;p91"/>
          <p:cNvSpPr txBox="1"/>
          <p:nvPr/>
        </p:nvSpPr>
        <p:spPr>
          <a:xfrm>
            <a:off x="1053550" y="4034413"/>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Top copper layer</a:t>
            </a:r>
            <a:endParaRPr/>
          </a:p>
        </p:txBody>
      </p:sp>
      <p:sp>
        <p:nvSpPr>
          <p:cNvPr id="886" name="Google Shape;886;p91"/>
          <p:cNvSpPr txBox="1"/>
          <p:nvPr/>
        </p:nvSpPr>
        <p:spPr>
          <a:xfrm>
            <a:off x="1688550"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G</a:t>
            </a:r>
            <a:endParaRPr sz="2300">
              <a:solidFill>
                <a:schemeClr val="lt2"/>
              </a:solidFill>
              <a:latin typeface="Times New Roman"/>
              <a:ea typeface="Times New Roman"/>
              <a:cs typeface="Times New Roman"/>
              <a:sym typeface="Times New Roman"/>
            </a:endParaRPr>
          </a:p>
        </p:txBody>
      </p:sp>
      <p:sp>
        <p:nvSpPr>
          <p:cNvPr id="887" name="Google Shape;887;p91"/>
          <p:cNvSpPr txBox="1"/>
          <p:nvPr/>
        </p:nvSpPr>
        <p:spPr>
          <a:xfrm>
            <a:off x="2337025"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S</a:t>
            </a:r>
            <a:endParaRPr sz="2300">
              <a:solidFill>
                <a:schemeClr val="lt2"/>
              </a:solidFill>
              <a:latin typeface="Times New Roman"/>
              <a:ea typeface="Times New Roman"/>
              <a:cs typeface="Times New Roman"/>
              <a:sym typeface="Times New Roman"/>
            </a:endParaRPr>
          </a:p>
        </p:txBody>
      </p:sp>
      <p:sp>
        <p:nvSpPr>
          <p:cNvPr id="888" name="Google Shape;888;p91"/>
          <p:cNvSpPr txBox="1"/>
          <p:nvPr/>
        </p:nvSpPr>
        <p:spPr>
          <a:xfrm>
            <a:off x="3038550"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D</a:t>
            </a:r>
            <a:endParaRPr sz="2300">
              <a:solidFill>
                <a:schemeClr val="lt2"/>
              </a:solidFill>
              <a:latin typeface="Times New Roman"/>
              <a:ea typeface="Times New Roman"/>
              <a:cs typeface="Times New Roman"/>
              <a:sym typeface="Times New Roman"/>
            </a:endParaRPr>
          </a:p>
        </p:txBody>
      </p:sp>
      <p:sp>
        <p:nvSpPr>
          <p:cNvPr id="889" name="Google Shape;889;p91"/>
          <p:cNvSpPr txBox="1"/>
          <p:nvPr/>
        </p:nvSpPr>
        <p:spPr>
          <a:xfrm>
            <a:off x="4983425"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G</a:t>
            </a:r>
            <a:endParaRPr sz="2300">
              <a:solidFill>
                <a:schemeClr val="lt2"/>
              </a:solidFill>
              <a:latin typeface="Times New Roman"/>
              <a:ea typeface="Times New Roman"/>
              <a:cs typeface="Times New Roman"/>
              <a:sym typeface="Times New Roman"/>
            </a:endParaRPr>
          </a:p>
        </p:txBody>
      </p:sp>
      <p:sp>
        <p:nvSpPr>
          <p:cNvPr id="890" name="Google Shape;890;p91"/>
          <p:cNvSpPr txBox="1"/>
          <p:nvPr/>
        </p:nvSpPr>
        <p:spPr>
          <a:xfrm>
            <a:off x="5658288"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S</a:t>
            </a:r>
            <a:endParaRPr sz="2300">
              <a:solidFill>
                <a:schemeClr val="lt2"/>
              </a:solidFill>
              <a:latin typeface="Times New Roman"/>
              <a:ea typeface="Times New Roman"/>
              <a:cs typeface="Times New Roman"/>
              <a:sym typeface="Times New Roman"/>
            </a:endParaRPr>
          </a:p>
        </p:txBody>
      </p:sp>
      <p:sp>
        <p:nvSpPr>
          <p:cNvPr id="891" name="Google Shape;891;p91"/>
          <p:cNvSpPr txBox="1"/>
          <p:nvPr/>
        </p:nvSpPr>
        <p:spPr>
          <a:xfrm>
            <a:off x="6298800" y="3164550"/>
            <a:ext cx="300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latin typeface="Times New Roman"/>
                <a:ea typeface="Times New Roman"/>
                <a:cs typeface="Times New Roman"/>
                <a:sym typeface="Times New Roman"/>
              </a:rPr>
              <a:t>D</a:t>
            </a:r>
            <a:endParaRPr sz="2300">
              <a:solidFill>
                <a:schemeClr val="lt2"/>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2"/>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97" name="Google Shape;897;p9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98" name="Google Shape;898;p92"/>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Problems in high current PCB designing</a:t>
            </a:r>
            <a:endParaRPr b="1">
              <a:latin typeface="Instrument Sans"/>
              <a:ea typeface="Instrument Sans"/>
              <a:cs typeface="Instrument Sans"/>
              <a:sym typeface="Instrument Sans"/>
            </a:endParaRPr>
          </a:p>
        </p:txBody>
      </p:sp>
      <p:sp>
        <p:nvSpPr>
          <p:cNvPr id="899" name="Google Shape;899;p92"/>
          <p:cNvSpPr txBox="1"/>
          <p:nvPr>
            <p:ph idx="1" type="body"/>
          </p:nvPr>
        </p:nvSpPr>
        <p:spPr>
          <a:xfrm>
            <a:off x="479775" y="740550"/>
            <a:ext cx="4529700" cy="3722700"/>
          </a:xfrm>
          <a:prstGeom prst="rect">
            <a:avLst/>
          </a:prstGeom>
        </p:spPr>
        <p:txBody>
          <a:bodyPr anchorCtr="0" anchor="t" bIns="0" lIns="0" spcFirstLastPara="1" rIns="0" wrap="square" tIns="0">
            <a:noAutofit/>
          </a:bodyPr>
          <a:lstStyle/>
          <a:p>
            <a:pPr indent="-317500" lvl="0" marL="457200" rtl="0" algn="l">
              <a:lnSpc>
                <a:spcPct val="115000"/>
              </a:lnSpc>
              <a:spcBef>
                <a:spcPts val="12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Excess Heat and Electrostatic Energy: </a:t>
            </a:r>
            <a:r>
              <a:rPr lang="en" sz="1400">
                <a:solidFill>
                  <a:srgbClr val="000000"/>
                </a:solidFill>
                <a:latin typeface="Arial"/>
                <a:ea typeface="Arial"/>
                <a:cs typeface="Arial"/>
                <a:sym typeface="Arial"/>
              </a:rPr>
              <a:t>High-current boards generate</a:t>
            </a:r>
            <a:r>
              <a:rPr b="1"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excess heat and electrostatic energy. This can lead to design failures.</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Trace Damage: </a:t>
            </a:r>
            <a:r>
              <a:rPr lang="en" sz="1400">
                <a:solidFill>
                  <a:srgbClr val="000000"/>
                </a:solidFill>
                <a:latin typeface="Arial"/>
                <a:ea typeface="Arial"/>
                <a:cs typeface="Arial"/>
                <a:sym typeface="Arial"/>
              </a:rPr>
              <a:t>Insufficient metal in power planes can cause traces to burn out. That is why we require thick traces</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400">
              <a:solidFill>
                <a:srgbClr val="1B1B1D"/>
              </a:solidFill>
              <a:highlight>
                <a:srgbClr val="FFFFFF"/>
              </a:highlight>
              <a:latin typeface="Arial"/>
              <a:ea typeface="Arial"/>
              <a:cs typeface="Arial"/>
              <a:sym typeface="Arial"/>
            </a:endParaRPr>
          </a:p>
        </p:txBody>
      </p:sp>
      <p:pic>
        <p:nvPicPr>
          <p:cNvPr id="900" name="Google Shape;900;p92"/>
          <p:cNvPicPr preferRelativeResize="0"/>
          <p:nvPr/>
        </p:nvPicPr>
        <p:blipFill>
          <a:blip r:embed="rId3">
            <a:alphaModFix/>
          </a:blip>
          <a:stretch>
            <a:fillRect/>
          </a:stretch>
        </p:blipFill>
        <p:spPr>
          <a:xfrm>
            <a:off x="5009550" y="1127650"/>
            <a:ext cx="3737775" cy="2458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3"/>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06" name="Google Shape;906;p9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07" name="Google Shape;907;p93"/>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Problems in high current PCB designing</a:t>
            </a:r>
            <a:endParaRPr b="1">
              <a:latin typeface="Instrument Sans"/>
              <a:ea typeface="Instrument Sans"/>
              <a:cs typeface="Instrument Sans"/>
              <a:sym typeface="Instrument Sans"/>
            </a:endParaRPr>
          </a:p>
        </p:txBody>
      </p:sp>
      <p:sp>
        <p:nvSpPr>
          <p:cNvPr id="908" name="Google Shape;908;p93"/>
          <p:cNvSpPr txBox="1"/>
          <p:nvPr>
            <p:ph idx="1" type="body"/>
          </p:nvPr>
        </p:nvSpPr>
        <p:spPr>
          <a:xfrm>
            <a:off x="479775" y="740550"/>
            <a:ext cx="78732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3.  </a:t>
            </a:r>
            <a:r>
              <a:rPr b="1" lang="en" sz="1400">
                <a:solidFill>
                  <a:srgbClr val="000000"/>
                </a:solidFill>
                <a:latin typeface="Arial"/>
                <a:ea typeface="Arial"/>
                <a:cs typeface="Arial"/>
                <a:sym typeface="Arial"/>
              </a:rPr>
              <a:t>Low Inductance Requirement: </a:t>
            </a:r>
            <a:r>
              <a:rPr lang="en" sz="1400">
                <a:solidFill>
                  <a:srgbClr val="000000"/>
                </a:solidFill>
                <a:latin typeface="Arial"/>
                <a:ea typeface="Arial"/>
                <a:cs typeface="Arial"/>
                <a:sym typeface="Arial"/>
              </a:rPr>
              <a:t>Maintaining low inductance at the power supply is difficult. If               not maintained, more decoupling capacitors are needed to restore balance.</a:t>
            </a:r>
            <a:endParaRPr sz="1400">
              <a:solidFill>
                <a:srgbClr val="1B1B1D"/>
              </a:solidFill>
              <a:highlight>
                <a:srgbClr val="FFFFFF"/>
              </a:highlight>
              <a:latin typeface="Arial"/>
              <a:ea typeface="Arial"/>
              <a:cs typeface="Arial"/>
              <a:sym typeface="Arial"/>
            </a:endParaRPr>
          </a:p>
          <a:p>
            <a:pPr indent="457200" lvl="0" marL="0" rtl="0" algn="l">
              <a:lnSpc>
                <a:spcPct val="115000"/>
              </a:lnSpc>
              <a:spcBef>
                <a:spcPts val="1200"/>
              </a:spcBef>
              <a:spcAft>
                <a:spcPts val="0"/>
              </a:spcAft>
              <a:buNone/>
            </a:pPr>
            <a:r>
              <a:t/>
            </a:r>
            <a:endParaRPr sz="1400">
              <a:solidFill>
                <a:srgbClr val="1B1B1D"/>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4. </a:t>
            </a:r>
            <a:r>
              <a:rPr b="1" lang="en" sz="1400">
                <a:solidFill>
                  <a:srgbClr val="000000"/>
                </a:solidFill>
                <a:latin typeface="Arial"/>
                <a:ea typeface="Arial"/>
                <a:cs typeface="Arial"/>
                <a:sym typeface="Arial"/>
              </a:rPr>
              <a:t>Thermal Management: </a:t>
            </a:r>
            <a:r>
              <a:rPr lang="en" sz="1400">
                <a:solidFill>
                  <a:srgbClr val="000000"/>
                </a:solidFill>
                <a:latin typeface="Arial"/>
                <a:ea typeface="Arial"/>
                <a:cs typeface="Arial"/>
                <a:sym typeface="Arial"/>
              </a:rPr>
              <a:t>Crucial for preventing </a:t>
            </a:r>
            <a:r>
              <a:rPr lang="en" sz="1400">
                <a:solidFill>
                  <a:srgbClr val="000000"/>
                </a:solidFill>
                <a:latin typeface="Arial"/>
                <a:ea typeface="Arial"/>
                <a:cs typeface="Arial"/>
                <a:sym typeface="Arial"/>
              </a:rPr>
              <a:t>structural failures</a:t>
            </a:r>
            <a:r>
              <a:rPr lang="en" sz="1400">
                <a:solidFill>
                  <a:srgbClr val="000000"/>
                </a:solidFill>
                <a:latin typeface="Arial"/>
                <a:ea typeface="Arial"/>
                <a:cs typeface="Arial"/>
                <a:sym typeface="Arial"/>
              </a:rPr>
              <a:t> of the PCB.</a:t>
            </a:r>
            <a:endParaRPr sz="1400">
              <a:solidFill>
                <a:srgbClr val="000000"/>
              </a:solidFill>
              <a:latin typeface="Arial"/>
              <a:ea typeface="Arial"/>
              <a:cs typeface="Arial"/>
              <a:sym typeface="Arial"/>
            </a:endParaRPr>
          </a:p>
          <a:p>
            <a:pPr indent="-317500" lvl="1" marL="9144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Example: </a:t>
            </a:r>
            <a:r>
              <a:rPr lang="en" sz="1400">
                <a:solidFill>
                  <a:srgbClr val="000000"/>
                </a:solidFill>
                <a:latin typeface="Arial"/>
                <a:ea typeface="Arial"/>
                <a:cs typeface="Arial"/>
                <a:sym typeface="Arial"/>
              </a:rPr>
              <a:t>FR-4 material has a transition temperature (Tg) of 130°C.</a:t>
            </a:r>
            <a:endParaRPr sz="1400">
              <a:solidFill>
                <a:srgbClr val="000000"/>
              </a:solidFill>
              <a:latin typeface="Arial"/>
              <a:ea typeface="Arial"/>
              <a:cs typeface="Arial"/>
              <a:sym typeface="Arial"/>
            </a:endParaRPr>
          </a:p>
          <a:p>
            <a:pPr indent="-317500" lvl="2" marL="13716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Above this temperature, it loses stability and starts melting.</a:t>
            </a:r>
            <a:endParaRPr sz="1400">
              <a:solidFill>
                <a:srgbClr val="000000"/>
              </a:solidFill>
              <a:latin typeface="Arial"/>
              <a:ea typeface="Arial"/>
              <a:cs typeface="Arial"/>
              <a:sym typeface="Arial"/>
            </a:endParaRPr>
          </a:p>
          <a:p>
            <a:pPr indent="-317500" lvl="2" marL="13716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Even before this point, traces can melt, causing open or short circuits.</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5.</a:t>
            </a:r>
            <a:r>
              <a:rPr b="1" lang="en" sz="1400">
                <a:solidFill>
                  <a:srgbClr val="000000"/>
                </a:solidFill>
                <a:latin typeface="Arial"/>
                <a:ea typeface="Arial"/>
                <a:cs typeface="Arial"/>
                <a:sym typeface="Arial"/>
              </a:rPr>
              <a:t>Electromagnetic Interference (EMI):</a:t>
            </a:r>
            <a:endParaRPr b="1" sz="1400">
              <a:solidFill>
                <a:srgbClr val="000000"/>
              </a:solidFill>
              <a:latin typeface="Arial"/>
              <a:ea typeface="Arial"/>
              <a:cs typeface="Arial"/>
              <a:sym typeface="Arial"/>
            </a:endParaRPr>
          </a:p>
          <a:p>
            <a:pPr indent="-317500" lvl="1" marL="9144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High current can generate </a:t>
            </a:r>
            <a:r>
              <a:rPr lang="en" sz="1400">
                <a:solidFill>
                  <a:srgbClr val="000000"/>
                </a:solidFill>
                <a:latin typeface="Arial"/>
                <a:ea typeface="Arial"/>
                <a:cs typeface="Arial"/>
                <a:sym typeface="Arial"/>
              </a:rPr>
              <a:t>strong EMI, affecting nearby circuits and signal integrity.</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Proper shielding and layout strategies are required to minimize EMI effects.</a:t>
            </a:r>
            <a:endParaRPr sz="1400">
              <a:solidFill>
                <a:srgbClr val="1B1B1D"/>
              </a:solidFill>
              <a:highlight>
                <a:srgbClr val="FFFFFF"/>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4"/>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14" name="Google Shape;914;p9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15" name="Google Shape;915;p94"/>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Heat dissipation techniques </a:t>
            </a:r>
            <a:endParaRPr b="1">
              <a:latin typeface="Instrument Sans"/>
              <a:ea typeface="Instrument Sans"/>
              <a:cs typeface="Instrument Sans"/>
              <a:sym typeface="Instrument Sans"/>
            </a:endParaRPr>
          </a:p>
        </p:txBody>
      </p:sp>
      <p:sp>
        <p:nvSpPr>
          <p:cNvPr id="916" name="Google Shape;916;p94"/>
          <p:cNvSpPr txBox="1"/>
          <p:nvPr>
            <p:ph idx="1" type="body"/>
          </p:nvPr>
        </p:nvSpPr>
        <p:spPr>
          <a:xfrm>
            <a:off x="479775" y="740550"/>
            <a:ext cx="8149500" cy="3722700"/>
          </a:xfrm>
          <a:prstGeom prst="rect">
            <a:avLst/>
          </a:prstGeom>
        </p:spPr>
        <p:txBody>
          <a:bodyPr anchorCtr="0" anchor="t" bIns="0" lIns="0" spcFirstLastPara="1" rIns="0" wrap="square" tIns="0">
            <a:noAutofit/>
          </a:bodyPr>
          <a:lstStyle/>
          <a:p>
            <a:pPr indent="0" lvl="0" marL="0" rtl="0" algn="l">
              <a:lnSpc>
                <a:spcPct val="155555"/>
              </a:lnSpc>
              <a:spcBef>
                <a:spcPts val="2200"/>
              </a:spcBef>
              <a:spcAft>
                <a:spcPts val="0"/>
              </a:spcAft>
              <a:buNone/>
            </a:pPr>
            <a:r>
              <a:rPr lang="en" sz="1400">
                <a:solidFill>
                  <a:srgbClr val="000000"/>
                </a:solidFill>
                <a:latin typeface="Arial"/>
                <a:ea typeface="Arial"/>
                <a:cs typeface="Arial"/>
                <a:sym typeface="Arial"/>
              </a:rPr>
              <a:t>There are various design techniques for managing heat within PCBs, depending on design constraints, environmental conditions, and the power density of the application.</a:t>
            </a:r>
            <a:endParaRPr sz="1400">
              <a:solidFill>
                <a:srgbClr val="000000"/>
              </a:solidFill>
              <a:latin typeface="Arial"/>
              <a:ea typeface="Arial"/>
              <a:cs typeface="Arial"/>
              <a:sym typeface="Arial"/>
            </a:endParaRPr>
          </a:p>
          <a:p>
            <a:pPr indent="0" lvl="0" marL="0" rtl="0" algn="l">
              <a:lnSpc>
                <a:spcPct val="155555"/>
              </a:lnSpc>
              <a:spcBef>
                <a:spcPts val="2400"/>
              </a:spcBef>
              <a:spcAft>
                <a:spcPts val="0"/>
              </a:spcAft>
              <a:buNone/>
            </a:pPr>
            <a:r>
              <a:rPr lang="en" sz="1400">
                <a:solidFill>
                  <a:srgbClr val="000000"/>
                </a:solidFill>
                <a:latin typeface="Arial"/>
                <a:ea typeface="Arial"/>
                <a:cs typeface="Arial"/>
                <a:sym typeface="Arial"/>
              </a:rPr>
              <a:t>1)</a:t>
            </a:r>
            <a:r>
              <a:rPr b="1" lang="en" sz="1400">
                <a:solidFill>
                  <a:srgbClr val="000000"/>
                </a:solidFill>
                <a:latin typeface="Arial"/>
                <a:ea typeface="Arial"/>
                <a:cs typeface="Arial"/>
                <a:sym typeface="Arial"/>
              </a:rPr>
              <a:t> High Thermal Conductivity Prepreg and Dielectric Materials:</a:t>
            </a:r>
            <a:r>
              <a:rPr lang="en" sz="1400">
                <a:solidFill>
                  <a:srgbClr val="000000"/>
                </a:solidFill>
                <a:latin typeface="Arial"/>
                <a:ea typeface="Arial"/>
                <a:cs typeface="Arial"/>
                <a:sym typeface="Arial"/>
              </a:rPr>
              <a:t> Advanced prepreg materials with enhanced thermal conductivities are used to optimize heat flow within the PCB.</a:t>
            </a:r>
            <a:endParaRPr sz="1400">
              <a:solidFill>
                <a:srgbClr val="000000"/>
              </a:solidFill>
              <a:latin typeface="Arial"/>
              <a:ea typeface="Arial"/>
              <a:cs typeface="Arial"/>
              <a:sym typeface="Arial"/>
            </a:endParaRPr>
          </a:p>
          <a:p>
            <a:pPr indent="0" lvl="0" marL="0" rtl="0" algn="l">
              <a:lnSpc>
                <a:spcPct val="155555"/>
              </a:lnSpc>
              <a:spcBef>
                <a:spcPts val="2400"/>
              </a:spcBef>
              <a:spcAft>
                <a:spcPts val="2400"/>
              </a:spcAft>
              <a:buNone/>
            </a:pPr>
            <a:r>
              <a:rPr lang="en" sz="1400">
                <a:solidFill>
                  <a:srgbClr val="000000"/>
                </a:solidFill>
                <a:latin typeface="Arial"/>
                <a:ea typeface="Arial"/>
                <a:cs typeface="Arial"/>
                <a:sym typeface="Arial"/>
              </a:rPr>
              <a:t>2) </a:t>
            </a:r>
            <a:r>
              <a:rPr b="1" lang="en" sz="1400">
                <a:solidFill>
                  <a:srgbClr val="000000"/>
                </a:solidFill>
                <a:latin typeface="Arial"/>
                <a:ea typeface="Arial"/>
                <a:cs typeface="Arial"/>
                <a:sym typeface="Arial"/>
              </a:rPr>
              <a:t>Thick Copper Layers:</a:t>
            </a:r>
            <a:r>
              <a:rPr lang="en" sz="1400">
                <a:solidFill>
                  <a:srgbClr val="000000"/>
                </a:solidFill>
                <a:latin typeface="Arial"/>
                <a:ea typeface="Arial"/>
                <a:cs typeface="Arial"/>
                <a:sym typeface="Arial"/>
              </a:rPr>
              <a:t> Increasing the copper weight on internal and external layers (e.g. 2 oz to 4 oz) allows for higher current carrying capacity and improved heat spreading. This is crucial for power electronics and high-current designs where Joule heating must be minimized.</a:t>
            </a:r>
            <a:endParaRPr b="1" sz="140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95"/>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22" name="Google Shape;922;p9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95"/>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Heat dissipation techniques </a:t>
            </a:r>
            <a:endParaRPr b="1">
              <a:latin typeface="Instrument Sans"/>
              <a:ea typeface="Instrument Sans"/>
              <a:cs typeface="Instrument Sans"/>
              <a:sym typeface="Instrument Sans"/>
            </a:endParaRPr>
          </a:p>
        </p:txBody>
      </p:sp>
      <p:sp>
        <p:nvSpPr>
          <p:cNvPr id="924" name="Google Shape;924;p95"/>
          <p:cNvSpPr txBox="1"/>
          <p:nvPr>
            <p:ph idx="1" type="body"/>
          </p:nvPr>
        </p:nvSpPr>
        <p:spPr>
          <a:xfrm>
            <a:off x="479775" y="740550"/>
            <a:ext cx="2868000" cy="3722700"/>
          </a:xfrm>
          <a:prstGeom prst="rect">
            <a:avLst/>
          </a:prstGeom>
        </p:spPr>
        <p:txBody>
          <a:bodyPr anchorCtr="0" anchor="t" bIns="0" lIns="0" spcFirstLastPara="1" rIns="0" wrap="square" tIns="0">
            <a:noAutofit/>
          </a:bodyPr>
          <a:lstStyle/>
          <a:p>
            <a:pPr indent="0" lvl="0" marL="0" rtl="0" algn="l">
              <a:lnSpc>
                <a:spcPct val="155555"/>
              </a:lnSpc>
              <a:spcBef>
                <a:spcPts val="2200"/>
              </a:spcBef>
              <a:spcAft>
                <a:spcPts val="2400"/>
              </a:spcAft>
              <a:buNone/>
            </a:pPr>
            <a:r>
              <a:rPr lang="en" sz="1400">
                <a:solidFill>
                  <a:srgbClr val="000000"/>
                </a:solidFill>
                <a:latin typeface="Arial"/>
                <a:ea typeface="Arial"/>
                <a:cs typeface="Arial"/>
                <a:sym typeface="Arial"/>
              </a:rPr>
              <a:t>3) </a:t>
            </a:r>
            <a:r>
              <a:rPr b="1" lang="en" sz="1400">
                <a:solidFill>
                  <a:srgbClr val="000000"/>
                </a:solidFill>
                <a:latin typeface="Arial"/>
                <a:ea typeface="Arial"/>
                <a:cs typeface="Arial"/>
                <a:sym typeface="Arial"/>
              </a:rPr>
              <a:t>Via </a:t>
            </a:r>
            <a:r>
              <a:rPr b="1" lang="en" sz="1400">
                <a:solidFill>
                  <a:srgbClr val="000000"/>
                </a:solidFill>
                <a:latin typeface="Arial"/>
                <a:ea typeface="Arial"/>
                <a:cs typeface="Arial"/>
                <a:sym typeface="Arial"/>
              </a:rPr>
              <a:t>Array</a:t>
            </a:r>
            <a:r>
              <a:rPr b="1" lang="en" sz="1400">
                <a:solidFill>
                  <a:srgbClr val="000000"/>
                </a:solidFill>
                <a:latin typeface="Arial"/>
                <a:ea typeface="Arial"/>
                <a:cs typeface="Arial"/>
                <a:sym typeface="Arial"/>
              </a:rPr>
              <a:t>:</a:t>
            </a:r>
            <a:r>
              <a:rPr lang="en" sz="1400">
                <a:solidFill>
                  <a:srgbClr val="000000"/>
                </a:solidFill>
                <a:latin typeface="Arial"/>
                <a:ea typeface="Arial"/>
                <a:cs typeface="Arial"/>
                <a:sym typeface="Arial"/>
              </a:rPr>
              <a:t> Thermal vias provide vertical heat transfer paths from </a:t>
            </a:r>
            <a:r>
              <a:rPr b="1" lang="en" sz="1400">
                <a:solidFill>
                  <a:srgbClr val="000000"/>
                </a:solidFill>
                <a:latin typeface="Arial"/>
                <a:ea typeface="Arial"/>
                <a:cs typeface="Arial"/>
                <a:sym typeface="Arial"/>
              </a:rPr>
              <a:t>internal</a:t>
            </a:r>
            <a:r>
              <a:rPr b="1" lang="en" sz="1400">
                <a:solidFill>
                  <a:srgbClr val="000000"/>
                </a:solidFill>
                <a:latin typeface="Arial"/>
                <a:ea typeface="Arial"/>
                <a:cs typeface="Arial"/>
                <a:sym typeface="Arial"/>
              </a:rPr>
              <a:t> components to external heat sinks</a:t>
            </a:r>
            <a:r>
              <a:rPr lang="en" sz="1400">
                <a:solidFill>
                  <a:srgbClr val="000000"/>
                </a:solidFill>
                <a:latin typeface="Arial"/>
                <a:ea typeface="Arial"/>
                <a:cs typeface="Arial"/>
                <a:sym typeface="Arial"/>
              </a:rPr>
              <a:t>. This technique is particularly effective when combined with bottom-side heat sinks.</a:t>
            </a:r>
            <a:endParaRPr b="1" sz="1400">
              <a:solidFill>
                <a:srgbClr val="000000"/>
              </a:solidFill>
              <a:latin typeface="Arial"/>
              <a:ea typeface="Arial"/>
              <a:cs typeface="Arial"/>
              <a:sym typeface="Arial"/>
            </a:endParaRPr>
          </a:p>
        </p:txBody>
      </p:sp>
      <p:pic>
        <p:nvPicPr>
          <p:cNvPr id="925" name="Google Shape;925;p95"/>
          <p:cNvPicPr preferRelativeResize="0"/>
          <p:nvPr/>
        </p:nvPicPr>
        <p:blipFill>
          <a:blip r:embed="rId3">
            <a:alphaModFix/>
          </a:blip>
          <a:stretch>
            <a:fillRect/>
          </a:stretch>
        </p:blipFill>
        <p:spPr>
          <a:xfrm>
            <a:off x="3389188" y="825454"/>
            <a:ext cx="5389975" cy="2326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6"/>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31" name="Google Shape;931;p9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32" name="Google Shape;932;p96"/>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without Vias</a:t>
            </a:r>
            <a:endParaRPr b="1">
              <a:latin typeface="Instrument Sans"/>
              <a:ea typeface="Instrument Sans"/>
              <a:cs typeface="Instrument Sans"/>
              <a:sym typeface="Instrument Sans"/>
            </a:endParaRPr>
          </a:p>
        </p:txBody>
      </p:sp>
      <p:pic>
        <p:nvPicPr>
          <p:cNvPr id="933" name="Google Shape;933;p96"/>
          <p:cNvPicPr preferRelativeResize="0"/>
          <p:nvPr/>
        </p:nvPicPr>
        <p:blipFill>
          <a:blip r:embed="rId3">
            <a:alphaModFix/>
          </a:blip>
          <a:stretch>
            <a:fillRect/>
          </a:stretch>
        </p:blipFill>
        <p:spPr>
          <a:xfrm>
            <a:off x="395175" y="785650"/>
            <a:ext cx="3889050" cy="3812802"/>
          </a:xfrm>
          <a:prstGeom prst="rect">
            <a:avLst/>
          </a:prstGeom>
          <a:noFill/>
          <a:ln>
            <a:noFill/>
          </a:ln>
        </p:spPr>
      </p:pic>
      <p:pic>
        <p:nvPicPr>
          <p:cNvPr id="934" name="Google Shape;934;p96"/>
          <p:cNvPicPr preferRelativeResize="0"/>
          <p:nvPr/>
        </p:nvPicPr>
        <p:blipFill>
          <a:blip r:embed="rId4">
            <a:alphaModFix/>
          </a:blip>
          <a:stretch>
            <a:fillRect/>
          </a:stretch>
        </p:blipFill>
        <p:spPr>
          <a:xfrm>
            <a:off x="4848106" y="617625"/>
            <a:ext cx="3780766" cy="3968850"/>
          </a:xfrm>
          <a:prstGeom prst="rect">
            <a:avLst/>
          </a:prstGeom>
          <a:noFill/>
          <a:ln>
            <a:noFill/>
          </a:ln>
        </p:spPr>
      </p:pic>
      <p:sp>
        <p:nvSpPr>
          <p:cNvPr id="935" name="Google Shape;935;p96"/>
          <p:cNvSpPr txBox="1"/>
          <p:nvPr/>
        </p:nvSpPr>
        <p:spPr>
          <a:xfrm>
            <a:off x="4848100" y="6176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0.01s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7"/>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41" name="Google Shape;941;p9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42" name="Google Shape;942;p97"/>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without Vias</a:t>
            </a:r>
            <a:endParaRPr b="1">
              <a:latin typeface="Instrument Sans"/>
              <a:ea typeface="Instrument Sans"/>
              <a:cs typeface="Instrument Sans"/>
              <a:sym typeface="Instrument Sans"/>
            </a:endParaRPr>
          </a:p>
        </p:txBody>
      </p:sp>
      <p:pic>
        <p:nvPicPr>
          <p:cNvPr id="943" name="Google Shape;943;p97"/>
          <p:cNvPicPr preferRelativeResize="0"/>
          <p:nvPr/>
        </p:nvPicPr>
        <p:blipFill>
          <a:blip r:embed="rId3">
            <a:alphaModFix/>
          </a:blip>
          <a:stretch>
            <a:fillRect/>
          </a:stretch>
        </p:blipFill>
        <p:spPr>
          <a:xfrm>
            <a:off x="566862" y="814975"/>
            <a:ext cx="3780425" cy="3780425"/>
          </a:xfrm>
          <a:prstGeom prst="rect">
            <a:avLst/>
          </a:prstGeom>
          <a:noFill/>
          <a:ln>
            <a:noFill/>
          </a:ln>
        </p:spPr>
      </p:pic>
      <p:sp>
        <p:nvSpPr>
          <p:cNvPr id="944" name="Google Shape;944;p97"/>
          <p:cNvSpPr txBox="1"/>
          <p:nvPr/>
        </p:nvSpPr>
        <p:spPr>
          <a:xfrm>
            <a:off x="665200" y="8522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0.05s</a:t>
            </a:r>
            <a:endParaRPr/>
          </a:p>
        </p:txBody>
      </p:sp>
      <p:pic>
        <p:nvPicPr>
          <p:cNvPr id="945" name="Google Shape;945;p97"/>
          <p:cNvPicPr preferRelativeResize="0"/>
          <p:nvPr/>
        </p:nvPicPr>
        <p:blipFill>
          <a:blip r:embed="rId4">
            <a:alphaModFix/>
          </a:blip>
          <a:stretch>
            <a:fillRect/>
          </a:stretch>
        </p:blipFill>
        <p:spPr>
          <a:xfrm>
            <a:off x="5058928" y="814987"/>
            <a:ext cx="3485847" cy="3780424"/>
          </a:xfrm>
          <a:prstGeom prst="rect">
            <a:avLst/>
          </a:prstGeom>
          <a:noFill/>
          <a:ln>
            <a:noFill/>
          </a:ln>
        </p:spPr>
      </p:pic>
      <p:sp>
        <p:nvSpPr>
          <p:cNvPr id="946" name="Google Shape;946;p97"/>
          <p:cNvSpPr txBox="1"/>
          <p:nvPr/>
        </p:nvSpPr>
        <p:spPr>
          <a:xfrm>
            <a:off x="5058925" y="8149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0.1s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8"/>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52" name="Google Shape;952;p9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98"/>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without Vias</a:t>
            </a:r>
            <a:endParaRPr b="1">
              <a:latin typeface="Instrument Sans"/>
              <a:ea typeface="Instrument Sans"/>
              <a:cs typeface="Instrument Sans"/>
              <a:sym typeface="Instrument Sans"/>
            </a:endParaRPr>
          </a:p>
        </p:txBody>
      </p:sp>
      <p:pic>
        <p:nvPicPr>
          <p:cNvPr id="954" name="Google Shape;954;p98"/>
          <p:cNvPicPr preferRelativeResize="0"/>
          <p:nvPr/>
        </p:nvPicPr>
        <p:blipFill>
          <a:blip r:embed="rId3">
            <a:alphaModFix/>
          </a:blip>
          <a:stretch>
            <a:fillRect/>
          </a:stretch>
        </p:blipFill>
        <p:spPr>
          <a:xfrm>
            <a:off x="597974" y="699238"/>
            <a:ext cx="3855900" cy="3862325"/>
          </a:xfrm>
          <a:prstGeom prst="rect">
            <a:avLst/>
          </a:prstGeom>
          <a:noFill/>
          <a:ln>
            <a:noFill/>
          </a:ln>
        </p:spPr>
      </p:pic>
      <p:sp>
        <p:nvSpPr>
          <p:cNvPr id="955" name="Google Shape;955;p98"/>
          <p:cNvSpPr txBox="1"/>
          <p:nvPr/>
        </p:nvSpPr>
        <p:spPr>
          <a:xfrm>
            <a:off x="597975" y="6992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0.2s</a:t>
            </a:r>
            <a:endParaRPr/>
          </a:p>
        </p:txBody>
      </p:sp>
      <p:pic>
        <p:nvPicPr>
          <p:cNvPr id="956" name="Google Shape;956;p98"/>
          <p:cNvPicPr preferRelativeResize="0"/>
          <p:nvPr/>
        </p:nvPicPr>
        <p:blipFill>
          <a:blip r:embed="rId4">
            <a:alphaModFix/>
          </a:blip>
          <a:stretch>
            <a:fillRect/>
          </a:stretch>
        </p:blipFill>
        <p:spPr>
          <a:xfrm>
            <a:off x="4722337" y="626887"/>
            <a:ext cx="3924274" cy="3950329"/>
          </a:xfrm>
          <a:prstGeom prst="rect">
            <a:avLst/>
          </a:prstGeom>
          <a:noFill/>
          <a:ln>
            <a:noFill/>
          </a:ln>
        </p:spPr>
      </p:pic>
      <p:sp>
        <p:nvSpPr>
          <p:cNvPr id="957" name="Google Shape;957;p98"/>
          <p:cNvSpPr txBox="1"/>
          <p:nvPr/>
        </p:nvSpPr>
        <p:spPr>
          <a:xfrm>
            <a:off x="4584175" y="8057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0.5s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9"/>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63" name="Google Shape;963;p9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64" name="Google Shape;964;p99"/>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 Vias</a:t>
            </a:r>
            <a:endParaRPr b="1">
              <a:latin typeface="Instrument Sans"/>
              <a:ea typeface="Instrument Sans"/>
              <a:cs typeface="Instrument Sans"/>
              <a:sym typeface="Instrument Sans"/>
            </a:endParaRPr>
          </a:p>
        </p:txBody>
      </p:sp>
      <p:pic>
        <p:nvPicPr>
          <p:cNvPr id="965" name="Google Shape;965;p99"/>
          <p:cNvPicPr preferRelativeResize="0"/>
          <p:nvPr/>
        </p:nvPicPr>
        <p:blipFill>
          <a:blip r:embed="rId3">
            <a:alphaModFix/>
          </a:blip>
          <a:stretch>
            <a:fillRect/>
          </a:stretch>
        </p:blipFill>
        <p:spPr>
          <a:xfrm>
            <a:off x="464352" y="852250"/>
            <a:ext cx="3750686" cy="3703275"/>
          </a:xfrm>
          <a:prstGeom prst="rect">
            <a:avLst/>
          </a:prstGeom>
          <a:noFill/>
          <a:ln>
            <a:noFill/>
          </a:ln>
        </p:spPr>
      </p:pic>
      <p:pic>
        <p:nvPicPr>
          <p:cNvPr id="966" name="Google Shape;966;p99"/>
          <p:cNvPicPr preferRelativeResize="0"/>
          <p:nvPr/>
        </p:nvPicPr>
        <p:blipFill>
          <a:blip r:embed="rId4">
            <a:alphaModFix/>
          </a:blip>
          <a:stretch>
            <a:fillRect/>
          </a:stretch>
        </p:blipFill>
        <p:spPr>
          <a:xfrm>
            <a:off x="4926501" y="647562"/>
            <a:ext cx="3750699" cy="3908987"/>
          </a:xfrm>
          <a:prstGeom prst="rect">
            <a:avLst/>
          </a:prstGeom>
          <a:noFill/>
          <a:ln>
            <a:noFill/>
          </a:ln>
        </p:spPr>
      </p:pic>
      <p:sp>
        <p:nvSpPr>
          <p:cNvPr id="967" name="Google Shape;967;p99"/>
          <p:cNvSpPr txBox="1"/>
          <p:nvPr/>
        </p:nvSpPr>
        <p:spPr>
          <a:xfrm>
            <a:off x="4584175" y="6475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0.01s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98" name="Google Shape;498;p5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55"/>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HETERO-JUNCTIONS FORMATION</a:t>
            </a:r>
            <a:endParaRPr/>
          </a:p>
        </p:txBody>
      </p:sp>
      <p:sp>
        <p:nvSpPr>
          <p:cNvPr id="500" name="Google Shape;500;p55"/>
          <p:cNvSpPr txBox="1"/>
          <p:nvPr>
            <p:ph idx="1" type="body"/>
          </p:nvPr>
        </p:nvSpPr>
        <p:spPr>
          <a:xfrm>
            <a:off x="479775" y="945850"/>
            <a:ext cx="80646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To make a high-quality heterojunction, there are rules like:</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Lattice matching</a:t>
            </a:r>
            <a:r>
              <a:rPr lang="en" sz="1400">
                <a:solidFill>
                  <a:srgbClr val="000000"/>
                </a:solidFill>
                <a:latin typeface="Arial"/>
                <a:ea typeface="Arial"/>
                <a:cs typeface="Arial"/>
                <a:sym typeface="Arial"/>
              </a:rPr>
              <a:t>: The two semiconductor materials should have </a:t>
            </a:r>
            <a:r>
              <a:rPr b="1" lang="en" sz="1400">
                <a:solidFill>
                  <a:srgbClr val="000000"/>
                </a:solidFill>
                <a:latin typeface="Arial"/>
                <a:ea typeface="Arial"/>
                <a:cs typeface="Arial"/>
                <a:sym typeface="Arial"/>
              </a:rPr>
              <a:t>similar lattice constants</a:t>
            </a:r>
            <a:r>
              <a:rPr lang="en" sz="1400">
                <a:solidFill>
                  <a:srgbClr val="000000"/>
                </a:solidFill>
                <a:latin typeface="Arial"/>
                <a:ea typeface="Arial"/>
                <a:cs typeface="Arial"/>
                <a:sym typeface="Arial"/>
              </a:rPr>
              <a:t> to avoid defects. If the mismatch is too large, it causes lattice strains, dislocations and degrades device performance. However, </a:t>
            </a:r>
            <a:r>
              <a:rPr b="1" lang="en" sz="1400">
                <a:solidFill>
                  <a:srgbClr val="000000"/>
                </a:solidFill>
                <a:latin typeface="Arial"/>
                <a:ea typeface="Arial"/>
                <a:cs typeface="Arial"/>
                <a:sym typeface="Arial"/>
              </a:rPr>
              <a:t>lattice strain</a:t>
            </a:r>
            <a:r>
              <a:rPr lang="en" sz="1400">
                <a:solidFill>
                  <a:srgbClr val="000000"/>
                </a:solidFill>
                <a:latin typeface="Arial"/>
                <a:ea typeface="Arial"/>
                <a:cs typeface="Arial"/>
                <a:sym typeface="Arial"/>
              </a:rPr>
              <a:t> can also be used </a:t>
            </a:r>
            <a:r>
              <a:rPr b="1" lang="en" sz="1400">
                <a:solidFill>
                  <a:srgbClr val="000000"/>
                </a:solidFill>
                <a:latin typeface="Arial"/>
                <a:ea typeface="Arial"/>
                <a:cs typeface="Arial"/>
                <a:sym typeface="Arial"/>
              </a:rPr>
              <a:t>intentionally</a:t>
            </a:r>
            <a:r>
              <a:rPr lang="en" sz="1400">
                <a:solidFill>
                  <a:srgbClr val="000000"/>
                </a:solidFill>
                <a:latin typeface="Arial"/>
                <a:ea typeface="Arial"/>
                <a:cs typeface="Arial"/>
                <a:sym typeface="Arial"/>
              </a:rPr>
              <a:t> to engineer better mobility or band structure, as long as the strained layer remains thin and below the critical thickness.</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The layers must be grown </a:t>
            </a:r>
            <a:r>
              <a:rPr b="1" lang="en" sz="1400">
                <a:solidFill>
                  <a:srgbClr val="000000"/>
                </a:solidFill>
                <a:latin typeface="Arial"/>
                <a:ea typeface="Arial"/>
                <a:cs typeface="Arial"/>
                <a:sym typeface="Arial"/>
              </a:rPr>
              <a:t>epitaxially</a:t>
            </a:r>
            <a:r>
              <a:rPr lang="en" sz="1400">
                <a:solidFill>
                  <a:srgbClr val="000000"/>
                </a:solidFill>
                <a:latin typeface="Arial"/>
                <a:ea typeface="Arial"/>
                <a:cs typeface="Arial"/>
                <a:sym typeface="Arial"/>
              </a:rPr>
              <a:t>, meaning atom-by-atom growth that follows the crystal structure of the substrate. A </a:t>
            </a:r>
            <a:r>
              <a:rPr b="1" lang="en" sz="1400">
                <a:solidFill>
                  <a:srgbClr val="000000"/>
                </a:solidFill>
                <a:latin typeface="Arial"/>
                <a:ea typeface="Arial"/>
                <a:cs typeface="Arial"/>
                <a:sym typeface="Arial"/>
              </a:rPr>
              <a:t>planar and uniform crystalline interface</a:t>
            </a:r>
            <a:r>
              <a:rPr lang="en" sz="1400">
                <a:solidFill>
                  <a:srgbClr val="000000"/>
                </a:solidFill>
                <a:latin typeface="Arial"/>
                <a:ea typeface="Arial"/>
                <a:cs typeface="Arial"/>
                <a:sym typeface="Arial"/>
              </a:rPr>
              <a:t> is essential for efficient carrier transport and reliable operation. </a:t>
            </a:r>
            <a:endParaRPr sz="1400">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0"/>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73" name="Google Shape;973;p10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74" name="Google Shape;974;p100"/>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 Vias</a:t>
            </a:r>
            <a:endParaRPr b="1">
              <a:latin typeface="Instrument Sans"/>
              <a:ea typeface="Instrument Sans"/>
              <a:cs typeface="Instrument Sans"/>
              <a:sym typeface="Instrument Sans"/>
            </a:endParaRPr>
          </a:p>
        </p:txBody>
      </p:sp>
      <p:pic>
        <p:nvPicPr>
          <p:cNvPr id="975" name="Google Shape;975;p100"/>
          <p:cNvPicPr preferRelativeResize="0"/>
          <p:nvPr/>
        </p:nvPicPr>
        <p:blipFill>
          <a:blip r:embed="rId3">
            <a:alphaModFix/>
          </a:blip>
          <a:stretch>
            <a:fillRect/>
          </a:stretch>
        </p:blipFill>
        <p:spPr>
          <a:xfrm>
            <a:off x="442193" y="1013625"/>
            <a:ext cx="3405357" cy="3641174"/>
          </a:xfrm>
          <a:prstGeom prst="rect">
            <a:avLst/>
          </a:prstGeom>
          <a:noFill/>
          <a:ln>
            <a:noFill/>
          </a:ln>
        </p:spPr>
      </p:pic>
      <p:sp>
        <p:nvSpPr>
          <p:cNvPr id="976" name="Google Shape;976;p100"/>
          <p:cNvSpPr txBox="1"/>
          <p:nvPr/>
        </p:nvSpPr>
        <p:spPr>
          <a:xfrm>
            <a:off x="665200" y="8522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0.05s</a:t>
            </a:r>
            <a:endParaRPr/>
          </a:p>
        </p:txBody>
      </p:sp>
      <p:pic>
        <p:nvPicPr>
          <p:cNvPr id="977" name="Google Shape;977;p100"/>
          <p:cNvPicPr preferRelativeResize="0"/>
          <p:nvPr/>
        </p:nvPicPr>
        <p:blipFill>
          <a:blip r:embed="rId4">
            <a:alphaModFix/>
          </a:blip>
          <a:stretch>
            <a:fillRect/>
          </a:stretch>
        </p:blipFill>
        <p:spPr>
          <a:xfrm>
            <a:off x="5099173" y="983998"/>
            <a:ext cx="3405350" cy="3700427"/>
          </a:xfrm>
          <a:prstGeom prst="rect">
            <a:avLst/>
          </a:prstGeom>
          <a:noFill/>
          <a:ln>
            <a:noFill/>
          </a:ln>
        </p:spPr>
      </p:pic>
      <p:sp>
        <p:nvSpPr>
          <p:cNvPr id="978" name="Google Shape;978;p100"/>
          <p:cNvSpPr txBox="1"/>
          <p:nvPr/>
        </p:nvSpPr>
        <p:spPr>
          <a:xfrm>
            <a:off x="4584175" y="10136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0.1s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01"/>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84" name="Google Shape;984;p10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85" name="Google Shape;985;p101"/>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Simulation with Vias</a:t>
            </a:r>
            <a:endParaRPr b="1">
              <a:latin typeface="Instrument Sans"/>
              <a:ea typeface="Instrument Sans"/>
              <a:cs typeface="Instrument Sans"/>
              <a:sym typeface="Instrument Sans"/>
            </a:endParaRPr>
          </a:p>
        </p:txBody>
      </p:sp>
      <p:pic>
        <p:nvPicPr>
          <p:cNvPr id="986" name="Google Shape;986;p101"/>
          <p:cNvPicPr preferRelativeResize="0"/>
          <p:nvPr/>
        </p:nvPicPr>
        <p:blipFill>
          <a:blip r:embed="rId3">
            <a:alphaModFix/>
          </a:blip>
          <a:stretch>
            <a:fillRect/>
          </a:stretch>
        </p:blipFill>
        <p:spPr>
          <a:xfrm>
            <a:off x="502350" y="852250"/>
            <a:ext cx="3360775" cy="3787826"/>
          </a:xfrm>
          <a:prstGeom prst="rect">
            <a:avLst/>
          </a:prstGeom>
          <a:noFill/>
          <a:ln>
            <a:noFill/>
          </a:ln>
        </p:spPr>
      </p:pic>
      <p:sp>
        <p:nvSpPr>
          <p:cNvPr id="987" name="Google Shape;987;p101"/>
          <p:cNvSpPr txBox="1"/>
          <p:nvPr/>
        </p:nvSpPr>
        <p:spPr>
          <a:xfrm>
            <a:off x="502350" y="754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0.2s</a:t>
            </a:r>
            <a:endParaRPr/>
          </a:p>
        </p:txBody>
      </p:sp>
      <p:pic>
        <p:nvPicPr>
          <p:cNvPr id="988" name="Google Shape;988;p101"/>
          <p:cNvPicPr preferRelativeResize="0"/>
          <p:nvPr/>
        </p:nvPicPr>
        <p:blipFill>
          <a:blip r:embed="rId4">
            <a:alphaModFix/>
          </a:blip>
          <a:stretch>
            <a:fillRect/>
          </a:stretch>
        </p:blipFill>
        <p:spPr>
          <a:xfrm>
            <a:off x="5231762" y="754025"/>
            <a:ext cx="3404088" cy="3818200"/>
          </a:xfrm>
          <a:prstGeom prst="rect">
            <a:avLst/>
          </a:prstGeom>
          <a:noFill/>
          <a:ln>
            <a:noFill/>
          </a:ln>
        </p:spPr>
      </p:pic>
      <p:sp>
        <p:nvSpPr>
          <p:cNvPr id="989" name="Google Shape;989;p101"/>
          <p:cNvSpPr txBox="1"/>
          <p:nvPr/>
        </p:nvSpPr>
        <p:spPr>
          <a:xfrm>
            <a:off x="4584175" y="8057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2200"/>
              </a:spcBef>
              <a:spcAft>
                <a:spcPts val="2400"/>
              </a:spcAft>
              <a:buNone/>
            </a:pPr>
            <a:r>
              <a:rPr b="1" lang="en"/>
              <a:t>After 0.5s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2"/>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95" name="Google Shape;995;p10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102"/>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Heat dissipation techniques </a:t>
            </a:r>
            <a:endParaRPr b="1">
              <a:latin typeface="Instrument Sans"/>
              <a:ea typeface="Instrument Sans"/>
              <a:cs typeface="Instrument Sans"/>
              <a:sym typeface="Instrument Sans"/>
            </a:endParaRPr>
          </a:p>
        </p:txBody>
      </p:sp>
      <p:sp>
        <p:nvSpPr>
          <p:cNvPr id="997" name="Google Shape;997;p102"/>
          <p:cNvSpPr txBox="1"/>
          <p:nvPr>
            <p:ph idx="1" type="body"/>
          </p:nvPr>
        </p:nvSpPr>
        <p:spPr>
          <a:xfrm>
            <a:off x="479775" y="740550"/>
            <a:ext cx="5923200" cy="3722700"/>
          </a:xfrm>
          <a:prstGeom prst="rect">
            <a:avLst/>
          </a:prstGeom>
        </p:spPr>
        <p:txBody>
          <a:bodyPr anchorCtr="0" anchor="t" bIns="0" lIns="0" spcFirstLastPara="1" rIns="0" wrap="square" tIns="0">
            <a:noAutofit/>
          </a:bodyPr>
          <a:lstStyle/>
          <a:p>
            <a:pPr indent="0" lvl="0" marL="0" rtl="0" algn="l">
              <a:lnSpc>
                <a:spcPct val="155555"/>
              </a:lnSpc>
              <a:spcBef>
                <a:spcPts val="2200"/>
              </a:spcBef>
              <a:spcAft>
                <a:spcPts val="2400"/>
              </a:spcAft>
              <a:buNone/>
            </a:pPr>
            <a:r>
              <a:rPr lang="en" sz="1400">
                <a:solidFill>
                  <a:srgbClr val="000000"/>
                </a:solidFill>
                <a:latin typeface="Arial"/>
                <a:ea typeface="Arial"/>
                <a:cs typeface="Arial"/>
                <a:sym typeface="Arial"/>
              </a:rPr>
              <a:t>4) </a:t>
            </a:r>
            <a:r>
              <a:rPr b="1" lang="en" sz="1400">
                <a:solidFill>
                  <a:srgbClr val="000000"/>
                </a:solidFill>
                <a:latin typeface="Arial"/>
                <a:ea typeface="Arial"/>
                <a:cs typeface="Arial"/>
                <a:sym typeface="Arial"/>
              </a:rPr>
              <a:t>Post-Bonded Metal Backing</a:t>
            </a:r>
            <a:r>
              <a:rPr lang="en" sz="1400">
                <a:solidFill>
                  <a:srgbClr val="000000"/>
                </a:solidFill>
                <a:latin typeface="Arial"/>
                <a:ea typeface="Arial"/>
                <a:cs typeface="Arial"/>
                <a:sym typeface="Arial"/>
              </a:rPr>
              <a:t>: A thick metal plate, often copper or aluminum, is bonded to the PCB’s backside after fabrication. This enhances both thermal mass and spreading, and is suitable for boards with asymmetrical heating or where </a:t>
            </a:r>
            <a:r>
              <a:rPr b="1" lang="en" sz="1400">
                <a:solidFill>
                  <a:srgbClr val="000000"/>
                </a:solidFill>
                <a:latin typeface="Arial"/>
                <a:ea typeface="Arial"/>
                <a:cs typeface="Arial"/>
                <a:sym typeface="Arial"/>
              </a:rPr>
              <a:t>large-area dissipation</a:t>
            </a:r>
            <a:r>
              <a:rPr lang="en" sz="1400">
                <a:solidFill>
                  <a:srgbClr val="000000"/>
                </a:solidFill>
                <a:latin typeface="Arial"/>
                <a:ea typeface="Arial"/>
                <a:cs typeface="Arial"/>
                <a:sym typeface="Arial"/>
              </a:rPr>
              <a:t> is needed. Thermal adhesives offer stable performance across a wide range of operating temperatures and are effective in rigid and rigid-flex PCB configurations.</a:t>
            </a:r>
            <a:endParaRPr b="1" sz="1400">
              <a:solidFill>
                <a:srgbClr val="000000"/>
              </a:solidFill>
              <a:latin typeface="Arial"/>
              <a:ea typeface="Arial"/>
              <a:cs typeface="Arial"/>
              <a:sym typeface="Arial"/>
            </a:endParaRPr>
          </a:p>
        </p:txBody>
      </p:sp>
      <p:pic>
        <p:nvPicPr>
          <p:cNvPr id="998" name="Google Shape;998;p102"/>
          <p:cNvPicPr preferRelativeResize="0"/>
          <p:nvPr/>
        </p:nvPicPr>
        <p:blipFill>
          <a:blip r:embed="rId3">
            <a:alphaModFix/>
          </a:blip>
          <a:stretch>
            <a:fillRect/>
          </a:stretch>
        </p:blipFill>
        <p:spPr>
          <a:xfrm>
            <a:off x="6437125" y="867788"/>
            <a:ext cx="2152650" cy="2124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3"/>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04" name="Google Shape;1004;p10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5" name="Google Shape;1005;p103"/>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Heat dissipation techniques </a:t>
            </a:r>
            <a:endParaRPr b="1">
              <a:latin typeface="Instrument Sans"/>
              <a:ea typeface="Instrument Sans"/>
              <a:cs typeface="Instrument Sans"/>
              <a:sym typeface="Instrument Sans"/>
            </a:endParaRPr>
          </a:p>
        </p:txBody>
      </p:sp>
      <p:sp>
        <p:nvSpPr>
          <p:cNvPr id="1006" name="Google Shape;1006;p103"/>
          <p:cNvSpPr txBox="1"/>
          <p:nvPr>
            <p:ph idx="1" type="body"/>
          </p:nvPr>
        </p:nvSpPr>
        <p:spPr>
          <a:xfrm>
            <a:off x="479775" y="740550"/>
            <a:ext cx="5781000" cy="3722700"/>
          </a:xfrm>
          <a:prstGeom prst="rect">
            <a:avLst/>
          </a:prstGeom>
        </p:spPr>
        <p:txBody>
          <a:bodyPr anchorCtr="0" anchor="t" bIns="0" lIns="0" spcFirstLastPara="1" rIns="0" wrap="square" tIns="0">
            <a:noAutofit/>
          </a:bodyPr>
          <a:lstStyle/>
          <a:p>
            <a:pPr indent="0" lvl="0" marL="0" rtl="0" algn="l">
              <a:lnSpc>
                <a:spcPct val="155555"/>
              </a:lnSpc>
              <a:spcBef>
                <a:spcPts val="2200"/>
              </a:spcBef>
              <a:spcAft>
                <a:spcPts val="0"/>
              </a:spcAft>
              <a:buNone/>
            </a:pPr>
            <a:r>
              <a:rPr lang="en" sz="1400">
                <a:solidFill>
                  <a:srgbClr val="000000"/>
                </a:solidFill>
                <a:latin typeface="Arial"/>
                <a:ea typeface="Arial"/>
                <a:cs typeface="Arial"/>
                <a:sym typeface="Arial"/>
              </a:rPr>
              <a:t>5) </a:t>
            </a:r>
            <a:r>
              <a:rPr b="1" lang="en" sz="1400">
                <a:solidFill>
                  <a:srgbClr val="000000"/>
                </a:solidFill>
                <a:latin typeface="Arial"/>
                <a:ea typeface="Arial"/>
                <a:cs typeface="Arial"/>
                <a:sym typeface="Arial"/>
              </a:rPr>
              <a:t>Embedded metal layers</a:t>
            </a:r>
            <a:r>
              <a:rPr lang="en" sz="1400">
                <a:solidFill>
                  <a:srgbClr val="000000"/>
                </a:solidFill>
                <a:latin typeface="Arial"/>
                <a:ea typeface="Arial"/>
                <a:cs typeface="Arial"/>
                <a:sym typeface="Arial"/>
              </a:rPr>
              <a:t> (Internal solution) Embedded metal layers are internal, usually, copper or aluminum planes integrated within the PCB stack-up to enhance in-plane heat spreading and vertical heat conduction. </a:t>
            </a:r>
            <a:endParaRPr sz="1400">
              <a:solidFill>
                <a:srgbClr val="000000"/>
              </a:solidFill>
              <a:latin typeface="Arial"/>
              <a:ea typeface="Arial"/>
              <a:cs typeface="Arial"/>
              <a:sym typeface="Arial"/>
            </a:endParaRPr>
          </a:p>
          <a:p>
            <a:pPr indent="0" lvl="0" marL="0" rtl="0" algn="l">
              <a:lnSpc>
                <a:spcPct val="155555"/>
              </a:lnSpc>
              <a:spcBef>
                <a:spcPts val="2400"/>
              </a:spcBef>
              <a:spcAft>
                <a:spcPts val="2400"/>
              </a:spcAft>
              <a:buNone/>
            </a:pPr>
            <a:r>
              <a:rPr lang="en" sz="1400">
                <a:solidFill>
                  <a:srgbClr val="000000"/>
                </a:solidFill>
                <a:latin typeface="Arial"/>
                <a:ea typeface="Arial"/>
                <a:cs typeface="Arial"/>
                <a:sym typeface="Arial"/>
              </a:rPr>
              <a:t>6) </a:t>
            </a:r>
            <a:r>
              <a:rPr b="1" lang="en" sz="1400">
                <a:solidFill>
                  <a:srgbClr val="000000"/>
                </a:solidFill>
                <a:latin typeface="Arial"/>
                <a:ea typeface="Arial"/>
                <a:cs typeface="Arial"/>
                <a:sym typeface="Arial"/>
              </a:rPr>
              <a:t>Embedded Metal Coins</a:t>
            </a:r>
            <a:r>
              <a:rPr lang="en" sz="1400">
                <a:solidFill>
                  <a:srgbClr val="000000"/>
                </a:solidFill>
                <a:latin typeface="Arial"/>
                <a:ea typeface="Arial"/>
                <a:cs typeface="Arial"/>
                <a:sym typeface="Arial"/>
              </a:rPr>
              <a:t> (T-coin, I-coin, U-coin) Metal coins, typically made of copper or aluminum, are embedded within the PCB stack-up directly beneath heat-generating components. They function as localized thermal spreaders, quickly conducting heat away from critical areas. The shape and size of the coin (T, I, or U profiles) are selected based on thermal simulation and board layout constraints</a:t>
            </a:r>
            <a:endParaRPr b="1" sz="1400">
              <a:solidFill>
                <a:srgbClr val="000000"/>
              </a:solidFill>
              <a:latin typeface="Arial"/>
              <a:ea typeface="Arial"/>
              <a:cs typeface="Arial"/>
              <a:sym typeface="Arial"/>
            </a:endParaRPr>
          </a:p>
        </p:txBody>
      </p:sp>
      <p:pic>
        <p:nvPicPr>
          <p:cNvPr id="1007" name="Google Shape;1007;p103"/>
          <p:cNvPicPr preferRelativeResize="0"/>
          <p:nvPr/>
        </p:nvPicPr>
        <p:blipFill rotWithShape="1">
          <a:blip r:embed="rId3">
            <a:alphaModFix/>
          </a:blip>
          <a:srcRect b="0" l="0" r="0" t="16303"/>
          <a:stretch/>
        </p:blipFill>
        <p:spPr>
          <a:xfrm>
            <a:off x="6161100" y="1805698"/>
            <a:ext cx="2537100" cy="1592700"/>
          </a:xfrm>
          <a:prstGeom prst="roundRect">
            <a:avLst>
              <a:gd fmla="val 16667" name="adj"/>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4"/>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13" name="Google Shape;1013;p10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14" name="Google Shape;1014;p104"/>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Vias stitching</a:t>
            </a:r>
            <a:endParaRPr b="1">
              <a:latin typeface="Instrument Sans"/>
              <a:ea typeface="Instrument Sans"/>
              <a:cs typeface="Instrument Sans"/>
              <a:sym typeface="Instrument Sans"/>
            </a:endParaRPr>
          </a:p>
        </p:txBody>
      </p:sp>
      <p:sp>
        <p:nvSpPr>
          <p:cNvPr id="1015" name="Google Shape;1015;p104"/>
          <p:cNvSpPr txBox="1"/>
          <p:nvPr>
            <p:ph idx="1" type="body"/>
          </p:nvPr>
        </p:nvSpPr>
        <p:spPr>
          <a:xfrm>
            <a:off x="4160300" y="740550"/>
            <a:ext cx="43965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Vias are essential conductive pathways that</a:t>
            </a:r>
            <a:r>
              <a:rPr b="1" lang="en" sz="1400">
                <a:solidFill>
                  <a:srgbClr val="000000"/>
                </a:solidFill>
                <a:latin typeface="Arial"/>
                <a:ea typeface="Arial"/>
                <a:cs typeface="Arial"/>
                <a:sym typeface="Arial"/>
              </a:rPr>
              <a:t> interconnect different layers of a printed circuit board (PCB)</a:t>
            </a:r>
            <a:r>
              <a:rPr lang="en" sz="1400">
                <a:solidFill>
                  <a:srgbClr val="000000"/>
                </a:solidFill>
                <a:latin typeface="Arial"/>
                <a:ea typeface="Arial"/>
                <a:cs typeface="Arial"/>
                <a:sym typeface="Arial"/>
              </a:rPr>
              <a:t>.They help in :</a:t>
            </a:r>
            <a:endParaRPr sz="14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 sz="1400">
                <a:solidFill>
                  <a:srgbClr val="000000"/>
                </a:solidFill>
                <a:latin typeface="Arial"/>
                <a:ea typeface="Arial"/>
                <a:cs typeface="Arial"/>
                <a:sym typeface="Arial"/>
              </a:rPr>
              <a:t>1. Power Distribution Through Multiple Layers</a:t>
            </a:r>
            <a:endParaRPr b="1"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High-current PCBs often need to route large amounts of power across the board. A single layer might not offer sufficient copper width to carry this current. </a:t>
            </a:r>
            <a:r>
              <a:rPr b="1" lang="en" sz="1400">
                <a:solidFill>
                  <a:srgbClr val="000000"/>
                </a:solidFill>
                <a:latin typeface="Arial"/>
                <a:ea typeface="Arial"/>
                <a:cs typeface="Arial"/>
                <a:sym typeface="Arial"/>
              </a:rPr>
              <a:t>Multiple layers connected</a:t>
            </a:r>
            <a:r>
              <a:rPr lang="en" sz="1400">
                <a:solidFill>
                  <a:srgbClr val="000000"/>
                </a:solidFill>
                <a:latin typeface="Arial"/>
                <a:ea typeface="Arial"/>
                <a:cs typeface="Arial"/>
                <a:sym typeface="Arial"/>
              </a:rPr>
              <a:t> by vias allows power to be distributed effectively, reducing trace resistance and voltage drop.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Short and wide traces combined with via stitching lower inductance and electromagnetic interference (EMI).</a:t>
            </a:r>
            <a:endParaRPr sz="1400">
              <a:solidFill>
                <a:srgbClr val="1B1B1D"/>
              </a:solidFill>
              <a:highlight>
                <a:srgbClr val="FFFFFF"/>
              </a:highlight>
              <a:latin typeface="Arial"/>
              <a:ea typeface="Arial"/>
              <a:cs typeface="Arial"/>
              <a:sym typeface="Arial"/>
            </a:endParaRPr>
          </a:p>
        </p:txBody>
      </p:sp>
      <p:pic>
        <p:nvPicPr>
          <p:cNvPr id="1016" name="Google Shape;1016;p104"/>
          <p:cNvPicPr preferRelativeResize="0"/>
          <p:nvPr/>
        </p:nvPicPr>
        <p:blipFill>
          <a:blip r:embed="rId3">
            <a:alphaModFix/>
          </a:blip>
          <a:stretch>
            <a:fillRect/>
          </a:stretch>
        </p:blipFill>
        <p:spPr>
          <a:xfrm>
            <a:off x="352050" y="1486024"/>
            <a:ext cx="3587625" cy="2171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22" name="Google Shape;1022;p10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23" name="Google Shape;1023;p105"/>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Vias stitching</a:t>
            </a:r>
            <a:endParaRPr b="1">
              <a:latin typeface="Instrument Sans"/>
              <a:ea typeface="Instrument Sans"/>
              <a:cs typeface="Instrument Sans"/>
              <a:sym typeface="Instrument Sans"/>
            </a:endParaRPr>
          </a:p>
        </p:txBody>
      </p:sp>
      <p:sp>
        <p:nvSpPr>
          <p:cNvPr id="1024" name="Google Shape;1024;p105"/>
          <p:cNvSpPr txBox="1"/>
          <p:nvPr>
            <p:ph idx="1" type="body"/>
          </p:nvPr>
        </p:nvSpPr>
        <p:spPr>
          <a:xfrm>
            <a:off x="376125" y="651750"/>
            <a:ext cx="8271900" cy="3722700"/>
          </a:xfrm>
          <a:prstGeom prst="rect">
            <a:avLst/>
          </a:prstGeom>
        </p:spPr>
        <p:txBody>
          <a:bodyPr anchorCtr="0" anchor="t" bIns="0" lIns="0" spcFirstLastPara="1" rIns="0" wrap="square" tIns="0">
            <a:noAutofit/>
          </a:bodyPr>
          <a:lstStyle/>
          <a:p>
            <a:pPr indent="0" lvl="0" marL="0" rtl="0" algn="l">
              <a:lnSpc>
                <a:spcPct val="115000"/>
              </a:lnSpc>
              <a:spcBef>
                <a:spcPts val="1400"/>
              </a:spcBef>
              <a:spcAft>
                <a:spcPts val="0"/>
              </a:spcAft>
              <a:buNone/>
            </a:pPr>
            <a:r>
              <a:rPr b="1" lang="en" sz="1400">
                <a:solidFill>
                  <a:srgbClr val="000000"/>
                </a:solidFill>
                <a:latin typeface="Arial"/>
                <a:ea typeface="Arial"/>
                <a:cs typeface="Arial"/>
                <a:sym typeface="Arial"/>
              </a:rPr>
              <a:t>2. Grounding and EMI Shielding</a:t>
            </a: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Via stitching</a:t>
            </a:r>
            <a:r>
              <a:rPr lang="en" sz="1400">
                <a:solidFill>
                  <a:srgbClr val="000000"/>
                </a:solidFill>
                <a:latin typeface="Arial"/>
                <a:ea typeface="Arial"/>
                <a:cs typeface="Arial"/>
                <a:sym typeface="Arial"/>
              </a:rPr>
              <a:t> is used to tie </a:t>
            </a:r>
            <a:r>
              <a:rPr b="1" lang="en" sz="1400">
                <a:solidFill>
                  <a:srgbClr val="000000"/>
                </a:solidFill>
                <a:latin typeface="Arial"/>
                <a:ea typeface="Arial"/>
                <a:cs typeface="Arial"/>
                <a:sym typeface="Arial"/>
              </a:rPr>
              <a:t>copper pours</a:t>
            </a:r>
            <a:r>
              <a:rPr lang="en" sz="1400">
                <a:solidFill>
                  <a:srgbClr val="000000"/>
                </a:solidFill>
                <a:latin typeface="Arial"/>
                <a:ea typeface="Arial"/>
                <a:cs typeface="Arial"/>
                <a:sym typeface="Arial"/>
              </a:rPr>
              <a:t> or </a:t>
            </a:r>
            <a:r>
              <a:rPr b="1" lang="en" sz="1400">
                <a:solidFill>
                  <a:srgbClr val="000000"/>
                </a:solidFill>
                <a:latin typeface="Arial"/>
                <a:ea typeface="Arial"/>
                <a:cs typeface="Arial"/>
                <a:sym typeface="Arial"/>
              </a:rPr>
              <a:t>ground fills</a:t>
            </a:r>
            <a:r>
              <a:rPr lang="en" sz="1400">
                <a:solidFill>
                  <a:srgbClr val="000000"/>
                </a:solidFill>
                <a:latin typeface="Arial"/>
                <a:ea typeface="Arial"/>
                <a:cs typeface="Arial"/>
                <a:sym typeface="Arial"/>
              </a:rPr>
              <a:t> to internal/external ground layers. This creates </a:t>
            </a:r>
            <a:r>
              <a:rPr lang="en" sz="1400">
                <a:solidFill>
                  <a:srgbClr val="000000"/>
                </a:solidFill>
                <a:latin typeface="Arial"/>
                <a:ea typeface="Arial"/>
                <a:cs typeface="Arial"/>
                <a:sym typeface="Arial"/>
              </a:rPr>
              <a:t>parallel paths</a:t>
            </a:r>
            <a:r>
              <a:rPr lang="en" sz="1400">
                <a:solidFill>
                  <a:srgbClr val="000000"/>
                </a:solidFill>
                <a:latin typeface="Arial"/>
                <a:ea typeface="Arial"/>
                <a:cs typeface="Arial"/>
                <a:sym typeface="Arial"/>
              </a:rPr>
              <a:t> of low resistance and inductance.</a:t>
            </a:r>
            <a:endParaRPr sz="14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 sz="1400">
                <a:solidFill>
                  <a:srgbClr val="000000"/>
                </a:solidFill>
                <a:latin typeface="Arial"/>
                <a:ea typeface="Arial"/>
                <a:cs typeface="Arial"/>
                <a:sym typeface="Arial"/>
              </a:rPr>
              <a:t>3. Heat Dissipation and Thermal Management</a:t>
            </a:r>
            <a:endParaRPr b="1"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High-current traces generate a significant amount of heat. If not dissipated properly, this can damage components.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Thermal vias</a:t>
            </a:r>
            <a:r>
              <a:rPr lang="en" sz="1400">
                <a:solidFill>
                  <a:srgbClr val="000000"/>
                </a:solidFill>
                <a:latin typeface="Arial"/>
                <a:ea typeface="Arial"/>
                <a:cs typeface="Arial"/>
                <a:sym typeface="Arial"/>
              </a:rPr>
              <a:t> connect hot areas to internal copper planes or external heat sinks, providing </a:t>
            </a:r>
            <a:r>
              <a:rPr b="1" lang="en" sz="1400">
                <a:solidFill>
                  <a:srgbClr val="000000"/>
                </a:solidFill>
                <a:latin typeface="Arial"/>
                <a:ea typeface="Arial"/>
                <a:cs typeface="Arial"/>
                <a:sym typeface="Arial"/>
              </a:rPr>
              <a:t>thermal pathways</a:t>
            </a:r>
            <a:r>
              <a:rPr lang="en" sz="1400">
                <a:solidFill>
                  <a:srgbClr val="000000"/>
                </a:solidFill>
                <a:latin typeface="Arial"/>
                <a:ea typeface="Arial"/>
                <a:cs typeface="Arial"/>
                <a:sym typeface="Arial"/>
              </a:rPr>
              <a:t> to spread and remove heat.</a:t>
            </a:r>
            <a:endParaRPr sz="14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 sz="1400">
                <a:solidFill>
                  <a:srgbClr val="000000"/>
                </a:solidFill>
                <a:latin typeface="Arial"/>
                <a:ea typeface="Arial"/>
                <a:cs typeface="Arial"/>
                <a:sym typeface="Arial"/>
              </a:rPr>
              <a:t>4. Mechanical Strength</a:t>
            </a:r>
            <a:endParaRPr b="1"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Vias add structural integrity to multilayer boards, especially in areas with large copper pours or high-current traces.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They help </a:t>
            </a:r>
            <a:r>
              <a:rPr b="1" lang="en" sz="1400">
                <a:solidFill>
                  <a:srgbClr val="000000"/>
                </a:solidFill>
                <a:latin typeface="Arial"/>
                <a:ea typeface="Arial"/>
                <a:cs typeface="Arial"/>
                <a:sym typeface="Arial"/>
              </a:rPr>
              <a:t>reduce flexing and delamination</a:t>
            </a:r>
            <a:r>
              <a:rPr lang="en" sz="1400">
                <a:solidFill>
                  <a:srgbClr val="000000"/>
                </a:solidFill>
                <a:latin typeface="Arial"/>
                <a:ea typeface="Arial"/>
                <a:cs typeface="Arial"/>
                <a:sym typeface="Arial"/>
              </a:rPr>
              <a:t>, particularly important for boards subject to vibration or mechanical stress.</a:t>
            </a:r>
            <a:endParaRPr sz="1400">
              <a:solidFill>
                <a:srgbClr val="1B1B1D"/>
              </a:solidFill>
              <a:highlight>
                <a:srgbClr val="FFFFFF"/>
              </a:highlight>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6"/>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30" name="Google Shape;1030;p10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1" name="Google Shape;1031;p106"/>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Via-in-pad </a:t>
            </a:r>
            <a:endParaRPr b="1">
              <a:latin typeface="Instrument Sans"/>
              <a:ea typeface="Instrument Sans"/>
              <a:cs typeface="Instrument Sans"/>
              <a:sym typeface="Instrument Sans"/>
            </a:endParaRPr>
          </a:p>
        </p:txBody>
      </p:sp>
      <p:sp>
        <p:nvSpPr>
          <p:cNvPr id="1032" name="Google Shape;1032;p106"/>
          <p:cNvSpPr txBox="1"/>
          <p:nvPr>
            <p:ph idx="1" type="body"/>
          </p:nvPr>
        </p:nvSpPr>
        <p:spPr>
          <a:xfrm>
            <a:off x="6256700" y="740550"/>
            <a:ext cx="23001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A </a:t>
            </a:r>
            <a:r>
              <a:rPr b="1" lang="en" sz="1400">
                <a:solidFill>
                  <a:srgbClr val="000000"/>
                </a:solidFill>
                <a:latin typeface="Arial"/>
                <a:ea typeface="Arial"/>
                <a:cs typeface="Arial"/>
                <a:sym typeface="Arial"/>
              </a:rPr>
              <a:t>via-in-pad</a:t>
            </a:r>
            <a:r>
              <a:rPr lang="en" sz="1400">
                <a:solidFill>
                  <a:srgbClr val="000000"/>
                </a:solidFill>
                <a:latin typeface="Arial"/>
                <a:ea typeface="Arial"/>
                <a:cs typeface="Arial"/>
                <a:sym typeface="Arial"/>
              </a:rPr>
              <a:t> is a via placed </a:t>
            </a:r>
            <a:r>
              <a:rPr b="1" lang="en" sz="1400">
                <a:solidFill>
                  <a:srgbClr val="000000"/>
                </a:solidFill>
                <a:latin typeface="Arial"/>
                <a:ea typeface="Arial"/>
                <a:cs typeface="Arial"/>
                <a:sym typeface="Arial"/>
              </a:rPr>
              <a:t>directly beneath a component pad</a:t>
            </a:r>
            <a:r>
              <a:rPr lang="en" sz="1400">
                <a:solidFill>
                  <a:srgbClr val="000000"/>
                </a:solidFill>
                <a:latin typeface="Arial"/>
                <a:ea typeface="Arial"/>
                <a:cs typeface="Arial"/>
                <a:sym typeface="Arial"/>
              </a:rPr>
              <a:t>, often under heat-generating chips.</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It allows direct heat transfe</a:t>
            </a:r>
            <a:r>
              <a:rPr b="1" lang="en" sz="1400">
                <a:solidFill>
                  <a:srgbClr val="000000"/>
                </a:solidFill>
                <a:latin typeface="Arial"/>
                <a:ea typeface="Arial"/>
                <a:cs typeface="Arial"/>
                <a:sym typeface="Arial"/>
              </a:rPr>
              <a:t>r</a:t>
            </a:r>
            <a:r>
              <a:rPr lang="en" sz="1400">
                <a:solidFill>
                  <a:srgbClr val="000000"/>
                </a:solidFill>
                <a:latin typeface="Arial"/>
                <a:ea typeface="Arial"/>
                <a:cs typeface="Arial"/>
                <a:sym typeface="Arial"/>
              </a:rPr>
              <a:t> from the component to internal or bottom copper layers.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Mainly through </a:t>
            </a:r>
            <a:r>
              <a:rPr b="1" lang="en" sz="1400">
                <a:solidFill>
                  <a:srgbClr val="000000"/>
                </a:solidFill>
                <a:latin typeface="Arial"/>
                <a:ea typeface="Arial"/>
                <a:cs typeface="Arial"/>
                <a:sym typeface="Arial"/>
              </a:rPr>
              <a:t>conduction</a:t>
            </a:r>
            <a:r>
              <a:rPr lang="en" sz="1400">
                <a:solidFill>
                  <a:srgbClr val="000000"/>
                </a:solidFill>
                <a:latin typeface="Arial"/>
                <a:ea typeface="Arial"/>
                <a:cs typeface="Arial"/>
                <a:sym typeface="Arial"/>
              </a:rPr>
              <a:t> but also helps </a:t>
            </a:r>
            <a:r>
              <a:rPr b="1" lang="en" sz="1400">
                <a:solidFill>
                  <a:srgbClr val="000000"/>
                </a:solidFill>
                <a:latin typeface="Arial"/>
                <a:ea typeface="Arial"/>
                <a:cs typeface="Arial"/>
                <a:sym typeface="Arial"/>
              </a:rPr>
              <a:t>convection</a:t>
            </a:r>
            <a:r>
              <a:rPr lang="en" sz="1400">
                <a:solidFill>
                  <a:srgbClr val="000000"/>
                </a:solidFill>
                <a:latin typeface="Arial"/>
                <a:ea typeface="Arial"/>
                <a:cs typeface="Arial"/>
                <a:sym typeface="Arial"/>
              </a:rPr>
              <a:t> when heat reaches heatsinks.</a:t>
            </a:r>
            <a:endParaRPr b="1" sz="1400">
              <a:solidFill>
                <a:srgbClr val="000000"/>
              </a:solidFill>
              <a:latin typeface="Arial"/>
              <a:ea typeface="Arial"/>
              <a:cs typeface="Arial"/>
              <a:sym typeface="Arial"/>
            </a:endParaRPr>
          </a:p>
        </p:txBody>
      </p:sp>
      <p:pic>
        <p:nvPicPr>
          <p:cNvPr id="1033" name="Google Shape;1033;p106"/>
          <p:cNvPicPr preferRelativeResize="0"/>
          <p:nvPr/>
        </p:nvPicPr>
        <p:blipFill>
          <a:blip r:embed="rId3">
            <a:alphaModFix/>
          </a:blip>
          <a:stretch>
            <a:fillRect/>
          </a:stretch>
        </p:blipFill>
        <p:spPr>
          <a:xfrm>
            <a:off x="260375" y="1057997"/>
            <a:ext cx="5850651" cy="2910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07"/>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39" name="Google Shape;1039;p10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0" name="Google Shape;1040;p107"/>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b="1" lang="en">
                <a:latin typeface="Instrument Sans"/>
                <a:ea typeface="Instrument Sans"/>
                <a:cs typeface="Instrument Sans"/>
                <a:sym typeface="Instrument Sans"/>
              </a:rPr>
              <a:t>Filled vias</a:t>
            </a:r>
            <a:r>
              <a:rPr b="1" lang="en">
                <a:latin typeface="Instrument Sans"/>
                <a:ea typeface="Instrument Sans"/>
                <a:cs typeface="Instrument Sans"/>
                <a:sym typeface="Instrument Sans"/>
              </a:rPr>
              <a:t> </a:t>
            </a:r>
            <a:endParaRPr b="1">
              <a:latin typeface="Instrument Sans"/>
              <a:ea typeface="Instrument Sans"/>
              <a:cs typeface="Instrument Sans"/>
              <a:sym typeface="Instrument Sans"/>
            </a:endParaRPr>
          </a:p>
        </p:txBody>
      </p:sp>
      <p:sp>
        <p:nvSpPr>
          <p:cNvPr id="1041" name="Google Shape;1041;p107"/>
          <p:cNvSpPr txBox="1"/>
          <p:nvPr>
            <p:ph idx="1" type="body"/>
          </p:nvPr>
        </p:nvSpPr>
        <p:spPr>
          <a:xfrm>
            <a:off x="6542625" y="740550"/>
            <a:ext cx="2014200" cy="372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400">
                <a:solidFill>
                  <a:srgbClr val="000000"/>
                </a:solidFill>
                <a:latin typeface="Arial"/>
                <a:ea typeface="Arial"/>
                <a:cs typeface="Arial"/>
                <a:sym typeface="Arial"/>
              </a:rPr>
              <a:t>Filled vias</a:t>
            </a:r>
            <a:r>
              <a:rPr lang="en" sz="1400">
                <a:solidFill>
                  <a:srgbClr val="000000"/>
                </a:solidFill>
                <a:latin typeface="Arial"/>
                <a:ea typeface="Arial"/>
                <a:cs typeface="Arial"/>
                <a:sym typeface="Arial"/>
              </a:rPr>
              <a:t> are vias that are filled with </a:t>
            </a:r>
            <a:r>
              <a:rPr b="1" lang="en" sz="1400">
                <a:solidFill>
                  <a:srgbClr val="000000"/>
                </a:solidFill>
                <a:latin typeface="Arial"/>
                <a:ea typeface="Arial"/>
                <a:cs typeface="Arial"/>
                <a:sym typeface="Arial"/>
              </a:rPr>
              <a:t>conductive or non-conductive materials</a:t>
            </a:r>
            <a:r>
              <a:rPr lang="en" sz="1400">
                <a:solidFill>
                  <a:srgbClr val="000000"/>
                </a:solidFill>
                <a:latin typeface="Arial"/>
                <a:ea typeface="Arial"/>
                <a:cs typeface="Arial"/>
                <a:sym typeface="Arial"/>
              </a:rPr>
              <a:t>, often plated over to seal the surface.</a:t>
            </a:r>
            <a:endParaRPr sz="1400">
              <a:solidFill>
                <a:srgbClr val="000000"/>
              </a:solidFill>
              <a:latin typeface="Arial"/>
              <a:ea typeface="Arial"/>
              <a:cs typeface="Arial"/>
              <a:sym typeface="Arial"/>
            </a:endParaRPr>
          </a:p>
          <a:p>
            <a:pPr indent="-317500" lvl="0" marL="457200" rtl="0" algn="l">
              <a:lnSpc>
                <a:spcPct val="115000"/>
              </a:lnSpc>
              <a:spcBef>
                <a:spcPts val="1900"/>
              </a:spcBef>
              <a:spcAft>
                <a:spcPts val="0"/>
              </a:spcAft>
              <a:buClr>
                <a:srgbClr val="000000"/>
              </a:buClr>
              <a:buSzPts val="1400"/>
              <a:buFont typeface="Arial"/>
              <a:buChar char="●"/>
            </a:pPr>
            <a:r>
              <a:rPr lang="en" sz="1400">
                <a:solidFill>
                  <a:srgbClr val="000000"/>
                </a:solidFill>
                <a:latin typeface="Arial"/>
                <a:ea typeface="Arial"/>
                <a:cs typeface="Arial"/>
                <a:sym typeface="Arial"/>
              </a:rPr>
              <a:t>Heat dissipation</a:t>
            </a:r>
            <a:r>
              <a:rPr b="1"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primarily through </a:t>
            </a:r>
            <a:r>
              <a:rPr b="1" lang="en" sz="1400">
                <a:solidFill>
                  <a:srgbClr val="000000"/>
                </a:solidFill>
                <a:latin typeface="Arial"/>
                <a:ea typeface="Arial"/>
                <a:cs typeface="Arial"/>
                <a:sym typeface="Arial"/>
              </a:rPr>
              <a:t>conduction</a:t>
            </a:r>
            <a:r>
              <a:rPr lang="en" sz="1400">
                <a:solidFill>
                  <a:srgbClr val="000000"/>
                </a:solidFill>
                <a:latin typeface="Arial"/>
                <a:ea typeface="Arial"/>
                <a:cs typeface="Arial"/>
                <a:sym typeface="Arial"/>
              </a:rPr>
              <a:t>, specially if filled with </a:t>
            </a:r>
            <a:r>
              <a:rPr b="1" lang="en" sz="1400">
                <a:solidFill>
                  <a:srgbClr val="000000"/>
                </a:solidFill>
                <a:latin typeface="Arial"/>
                <a:ea typeface="Arial"/>
                <a:cs typeface="Arial"/>
                <a:sym typeface="Arial"/>
              </a:rPr>
              <a:t>metals</a:t>
            </a:r>
            <a:r>
              <a:rPr lang="en" sz="1400">
                <a:solidFill>
                  <a:srgbClr val="000000"/>
                </a:solidFill>
                <a:latin typeface="Arial"/>
                <a:ea typeface="Arial"/>
                <a:cs typeface="Arial"/>
                <a:sym typeface="Arial"/>
              </a:rPr>
              <a:t> (like copper or silver).</a:t>
            </a:r>
            <a:endParaRPr sz="1400">
              <a:solidFill>
                <a:srgbClr val="000000"/>
              </a:solidFill>
              <a:latin typeface="Arial"/>
              <a:ea typeface="Arial"/>
              <a:cs typeface="Arial"/>
              <a:sym typeface="Arial"/>
            </a:endParaRPr>
          </a:p>
        </p:txBody>
      </p:sp>
      <p:pic>
        <p:nvPicPr>
          <p:cNvPr id="1042" name="Google Shape;1042;p107"/>
          <p:cNvPicPr preferRelativeResize="0"/>
          <p:nvPr/>
        </p:nvPicPr>
        <p:blipFill>
          <a:blip r:embed="rId3">
            <a:alphaModFix/>
          </a:blip>
          <a:stretch>
            <a:fillRect/>
          </a:stretch>
        </p:blipFill>
        <p:spPr>
          <a:xfrm>
            <a:off x="284688" y="981075"/>
            <a:ext cx="6257925" cy="3181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8"/>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48" name="Google Shape;1048;p10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9" name="Google Shape;1049;p108"/>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115000"/>
              </a:lnSpc>
              <a:spcBef>
                <a:spcPts val="1200"/>
              </a:spcBef>
              <a:spcAft>
                <a:spcPts val="1200"/>
              </a:spcAft>
              <a:buNone/>
            </a:pPr>
            <a:r>
              <a:rPr b="1" lang="en" sz="2700">
                <a:solidFill>
                  <a:srgbClr val="000000"/>
                </a:solidFill>
                <a:latin typeface="Arial"/>
                <a:ea typeface="Arial"/>
                <a:cs typeface="Arial"/>
                <a:sym typeface="Arial"/>
              </a:rPr>
              <a:t>Electromigration in Copper</a:t>
            </a:r>
            <a:endParaRPr b="1" sz="3700">
              <a:latin typeface="Instrument Sans"/>
              <a:ea typeface="Instrument Sans"/>
              <a:cs typeface="Instrument Sans"/>
              <a:sym typeface="Instrument Sans"/>
            </a:endParaRPr>
          </a:p>
        </p:txBody>
      </p:sp>
      <p:pic>
        <p:nvPicPr>
          <p:cNvPr id="1050" name="Google Shape;1050;p108"/>
          <p:cNvPicPr preferRelativeResize="0"/>
          <p:nvPr/>
        </p:nvPicPr>
        <p:blipFill>
          <a:blip r:embed="rId3">
            <a:alphaModFix/>
          </a:blip>
          <a:stretch>
            <a:fillRect/>
          </a:stretch>
        </p:blipFill>
        <p:spPr>
          <a:xfrm>
            <a:off x="4050925" y="726725"/>
            <a:ext cx="4505851" cy="2790324"/>
          </a:xfrm>
          <a:prstGeom prst="rect">
            <a:avLst/>
          </a:prstGeom>
          <a:noFill/>
          <a:ln>
            <a:noFill/>
          </a:ln>
        </p:spPr>
      </p:pic>
      <p:sp>
        <p:nvSpPr>
          <p:cNvPr id="1051" name="Google Shape;1051;p108"/>
          <p:cNvSpPr txBox="1"/>
          <p:nvPr/>
        </p:nvSpPr>
        <p:spPr>
          <a:xfrm>
            <a:off x="437700" y="811300"/>
            <a:ext cx="3535500" cy="36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E3E3E"/>
                </a:solidFill>
                <a:highlight>
                  <a:srgbClr val="FFFFFF"/>
                </a:highlight>
              </a:rPr>
              <a:t>Electromigration is the </a:t>
            </a:r>
            <a:r>
              <a:rPr b="1" lang="en">
                <a:solidFill>
                  <a:srgbClr val="3E3E3E"/>
                </a:solidFill>
                <a:highlight>
                  <a:srgbClr val="FFFFFF"/>
                </a:highlight>
              </a:rPr>
              <a:t>mass transport of metal atoms</a:t>
            </a:r>
            <a:r>
              <a:rPr lang="en">
                <a:solidFill>
                  <a:srgbClr val="3E3E3E"/>
                </a:solidFill>
                <a:highlight>
                  <a:srgbClr val="FFFFFF"/>
                </a:highlight>
              </a:rPr>
              <a:t> caused by the </a:t>
            </a:r>
            <a:r>
              <a:rPr b="1" lang="en">
                <a:solidFill>
                  <a:srgbClr val="3E3E3E"/>
                </a:solidFill>
                <a:highlight>
                  <a:srgbClr val="FFFFFF"/>
                </a:highlight>
              </a:rPr>
              <a:t>electron wind</a:t>
            </a:r>
            <a:r>
              <a:rPr lang="en">
                <a:solidFill>
                  <a:srgbClr val="3E3E3E"/>
                </a:solidFill>
                <a:highlight>
                  <a:srgbClr val="FFFFFF"/>
                </a:highlight>
              </a:rPr>
              <a:t> from current flowing through a conductor, typically copper. When current density is high enough,</a:t>
            </a:r>
            <a:r>
              <a:rPr b="1" lang="en">
                <a:solidFill>
                  <a:srgbClr val="3E3E3E"/>
                </a:solidFill>
                <a:highlight>
                  <a:srgbClr val="FFFFFF"/>
                </a:highlight>
              </a:rPr>
              <a:t> metal will diffuse due to current flow</a:t>
            </a:r>
            <a:r>
              <a:rPr lang="en">
                <a:solidFill>
                  <a:srgbClr val="3E3E3E"/>
                </a:solidFill>
                <a:highlight>
                  <a:srgbClr val="FFFFFF"/>
                </a:highlight>
              </a:rPr>
              <a:t>, creating tiny hillocks downstream and leaving behind vacancies or voids. With enough electromigration, failures occur due to severe line thinning, causing opens, or due to hillocks that bridge adjacent lines, causing short circuits.</a:t>
            </a:r>
            <a:endParaRPr b="1"/>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09"/>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57" name="Google Shape;1057;p10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8" name="Google Shape;1058;p109"/>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115000"/>
              </a:lnSpc>
              <a:spcBef>
                <a:spcPts val="1200"/>
              </a:spcBef>
              <a:spcAft>
                <a:spcPts val="1200"/>
              </a:spcAft>
              <a:buNone/>
            </a:pPr>
            <a:r>
              <a:rPr b="1" lang="en" sz="2700">
                <a:solidFill>
                  <a:srgbClr val="000000"/>
                </a:solidFill>
                <a:latin typeface="Arial"/>
                <a:ea typeface="Arial"/>
                <a:cs typeface="Arial"/>
                <a:sym typeface="Arial"/>
              </a:rPr>
              <a:t>Electromigration in Copper</a:t>
            </a:r>
            <a:endParaRPr b="1" sz="3700">
              <a:latin typeface="Instrument Sans"/>
              <a:ea typeface="Instrument Sans"/>
              <a:cs typeface="Instrument Sans"/>
              <a:sym typeface="Instrument Sans"/>
            </a:endParaRPr>
          </a:p>
        </p:txBody>
      </p:sp>
      <p:sp>
        <p:nvSpPr>
          <p:cNvPr id="1059" name="Google Shape;1059;p109"/>
          <p:cNvSpPr txBox="1"/>
          <p:nvPr>
            <p:ph idx="1" type="body"/>
          </p:nvPr>
        </p:nvSpPr>
        <p:spPr>
          <a:xfrm>
            <a:off x="419125" y="710400"/>
            <a:ext cx="81375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This is especially critical in </a:t>
            </a:r>
            <a:r>
              <a:rPr b="1" lang="en" sz="1400">
                <a:solidFill>
                  <a:srgbClr val="000000"/>
                </a:solidFill>
                <a:latin typeface="Arial"/>
                <a:ea typeface="Arial"/>
                <a:cs typeface="Arial"/>
                <a:sym typeface="Arial"/>
              </a:rPr>
              <a:t>fine copper traces</a:t>
            </a: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narrow vias</a:t>
            </a:r>
            <a:r>
              <a:rPr lang="en" sz="1400">
                <a:solidFill>
                  <a:srgbClr val="000000"/>
                </a:solidFill>
                <a:latin typeface="Arial"/>
                <a:ea typeface="Arial"/>
                <a:cs typeface="Arial"/>
                <a:sym typeface="Arial"/>
              </a:rPr>
              <a:t>, or </a:t>
            </a:r>
            <a:r>
              <a:rPr b="1" lang="en" sz="1400">
                <a:solidFill>
                  <a:srgbClr val="000000"/>
                </a:solidFill>
                <a:latin typeface="Arial"/>
                <a:ea typeface="Arial"/>
                <a:cs typeface="Arial"/>
                <a:sym typeface="Arial"/>
              </a:rPr>
              <a:t>high-current paths</a:t>
            </a:r>
            <a:r>
              <a:rPr lang="en" sz="1400">
                <a:solidFill>
                  <a:srgbClr val="000000"/>
                </a:solidFill>
                <a:latin typeface="Arial"/>
                <a:ea typeface="Arial"/>
                <a:cs typeface="Arial"/>
                <a:sym typeface="Arial"/>
              </a:rPr>
              <a:t> and common in </a:t>
            </a:r>
            <a:r>
              <a:rPr b="1" lang="en" sz="1400">
                <a:solidFill>
                  <a:srgbClr val="000000"/>
                </a:solidFill>
                <a:latin typeface="Arial"/>
                <a:ea typeface="Arial"/>
                <a:cs typeface="Arial"/>
                <a:sym typeface="Arial"/>
              </a:rPr>
              <a:t>COB</a:t>
            </a:r>
            <a:r>
              <a:rPr lang="en" sz="1400">
                <a:solidFill>
                  <a:srgbClr val="000000"/>
                </a:solidFill>
                <a:latin typeface="Arial"/>
                <a:ea typeface="Arial"/>
                <a:cs typeface="Arial"/>
                <a:sym typeface="Arial"/>
              </a:rPr>
              <a:t> and </a:t>
            </a:r>
            <a:r>
              <a:rPr b="1" lang="en" sz="1400">
                <a:solidFill>
                  <a:srgbClr val="000000"/>
                </a:solidFill>
                <a:latin typeface="Arial"/>
                <a:ea typeface="Arial"/>
                <a:cs typeface="Arial"/>
                <a:sym typeface="Arial"/>
              </a:rPr>
              <a:t>power electronics</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lnSpc>
                <a:spcPct val="170000"/>
              </a:lnSpc>
              <a:spcBef>
                <a:spcPts val="1200"/>
              </a:spcBef>
              <a:spcAft>
                <a:spcPts val="0"/>
              </a:spcAft>
              <a:buNone/>
            </a:pPr>
            <a:r>
              <a:rPr lang="en" sz="1400">
                <a:solidFill>
                  <a:srgbClr val="3E3E3E"/>
                </a:solidFill>
                <a:highlight>
                  <a:srgbClr val="FFFFFF"/>
                </a:highlight>
                <a:latin typeface="Arial"/>
                <a:ea typeface="Arial"/>
                <a:cs typeface="Arial"/>
                <a:sym typeface="Arial"/>
              </a:rPr>
              <a:t>It causes </a:t>
            </a:r>
            <a:endParaRPr sz="1400">
              <a:solidFill>
                <a:srgbClr val="3E3E3E"/>
              </a:solidFill>
              <a:highlight>
                <a:srgbClr val="FFFFFF"/>
              </a:highlight>
              <a:latin typeface="Arial"/>
              <a:ea typeface="Arial"/>
              <a:cs typeface="Arial"/>
              <a:sym typeface="Arial"/>
            </a:endParaRPr>
          </a:p>
          <a:p>
            <a:pPr indent="-317500" lvl="0" marL="457200" rtl="0" algn="l">
              <a:lnSpc>
                <a:spcPct val="170000"/>
              </a:lnSpc>
              <a:spcBef>
                <a:spcPts val="15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Material thinning</a:t>
            </a:r>
            <a:endParaRPr b="1" sz="1400">
              <a:solidFill>
                <a:srgbClr val="000000"/>
              </a:solidFill>
              <a:latin typeface="Arial"/>
              <a:ea typeface="Arial"/>
              <a:cs typeface="Arial"/>
              <a:sym typeface="Arial"/>
            </a:endParaRPr>
          </a:p>
          <a:p>
            <a:pPr indent="-317500" lvl="0" marL="457200" rtl="0" algn="l">
              <a:lnSpc>
                <a:spcPct val="170000"/>
              </a:lnSpc>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Build-up elsewhere</a:t>
            </a:r>
            <a:endParaRPr sz="1400">
              <a:solidFill>
                <a:srgbClr val="000000"/>
              </a:solidFill>
              <a:latin typeface="Arial"/>
              <a:ea typeface="Arial"/>
              <a:cs typeface="Arial"/>
              <a:sym typeface="Arial"/>
            </a:endParaRPr>
          </a:p>
          <a:p>
            <a:pPr indent="-317500" lvl="0" marL="457200" rtl="0" algn="l">
              <a:lnSpc>
                <a:spcPct val="170000"/>
              </a:lnSpc>
              <a:spcBef>
                <a:spcPts val="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Open or short circuits.</a:t>
            </a:r>
            <a:endParaRPr b="1" sz="1400">
              <a:solidFill>
                <a:srgbClr val="000000"/>
              </a:solidFill>
              <a:latin typeface="Arial"/>
              <a:ea typeface="Arial"/>
              <a:cs typeface="Arial"/>
              <a:sym typeface="Arial"/>
            </a:endParaRPr>
          </a:p>
          <a:p>
            <a:pPr indent="0" lvl="0" marL="457200" rtl="0" algn="l">
              <a:lnSpc>
                <a:spcPct val="170000"/>
              </a:lnSpc>
              <a:spcBef>
                <a:spcPts val="1500"/>
              </a:spcBef>
              <a:spcAft>
                <a:spcPts val="1500"/>
              </a:spcAft>
              <a:buNone/>
            </a:pPr>
            <a:r>
              <a:rPr lang="en" sz="1400">
                <a:solidFill>
                  <a:srgbClr val="000000"/>
                </a:solidFill>
                <a:latin typeface="Arial"/>
                <a:ea typeface="Arial"/>
                <a:cs typeface="Arial"/>
                <a:sym typeface="Arial"/>
              </a:rPr>
              <a:t>Its solution is</a:t>
            </a:r>
            <a:r>
              <a:rPr b="1" lang="en" sz="1400">
                <a:solidFill>
                  <a:srgbClr val="000000"/>
                </a:solidFill>
                <a:latin typeface="Arial"/>
                <a:ea typeface="Arial"/>
                <a:cs typeface="Arial"/>
                <a:sym typeface="Arial"/>
              </a:rPr>
              <a:t> ENIG finish</a:t>
            </a:r>
            <a:endParaRPr b="1" sz="14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6"/>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06" name="Google Shape;506;p5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56"/>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HETERO-JUNCTIONS FORMATION</a:t>
            </a:r>
            <a:endParaRPr/>
          </a:p>
        </p:txBody>
      </p:sp>
      <p:sp>
        <p:nvSpPr>
          <p:cNvPr id="508" name="Google Shape;508;p56"/>
          <p:cNvSpPr txBox="1"/>
          <p:nvPr>
            <p:ph idx="1" type="body"/>
          </p:nvPr>
        </p:nvSpPr>
        <p:spPr>
          <a:xfrm>
            <a:off x="479775" y="1134300"/>
            <a:ext cx="8064600" cy="2757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3. </a:t>
            </a:r>
            <a:r>
              <a:rPr lang="en" sz="1400">
                <a:solidFill>
                  <a:srgbClr val="000000"/>
                </a:solidFill>
                <a:latin typeface="Arial"/>
                <a:ea typeface="Arial"/>
                <a:cs typeface="Arial"/>
                <a:sym typeface="Arial"/>
              </a:rPr>
              <a:t>To achieve such precise layers, techniques like </a:t>
            </a:r>
            <a:r>
              <a:rPr b="1" lang="en" sz="1400">
                <a:solidFill>
                  <a:srgbClr val="000000"/>
                </a:solidFill>
                <a:latin typeface="Arial"/>
                <a:ea typeface="Arial"/>
                <a:cs typeface="Arial"/>
                <a:sym typeface="Arial"/>
              </a:rPr>
              <a:t>MOCVD (Metal-Organic Chemical Vapor Deposition)</a:t>
            </a:r>
            <a:r>
              <a:rPr lang="en" sz="1400">
                <a:solidFill>
                  <a:srgbClr val="000000"/>
                </a:solidFill>
                <a:latin typeface="Arial"/>
                <a:ea typeface="Arial"/>
                <a:cs typeface="Arial"/>
                <a:sym typeface="Arial"/>
              </a:rPr>
              <a:t> and </a:t>
            </a:r>
            <a:r>
              <a:rPr b="1" lang="en" sz="1400">
                <a:solidFill>
                  <a:srgbClr val="000000"/>
                </a:solidFill>
                <a:latin typeface="Arial"/>
                <a:ea typeface="Arial"/>
                <a:cs typeface="Arial"/>
                <a:sym typeface="Arial"/>
              </a:rPr>
              <a:t>MBE (Molecular Beam Epitaxy)</a:t>
            </a:r>
            <a:r>
              <a:rPr lang="en" sz="1400">
                <a:solidFill>
                  <a:srgbClr val="000000"/>
                </a:solidFill>
                <a:latin typeface="Arial"/>
                <a:ea typeface="Arial"/>
                <a:cs typeface="Arial"/>
                <a:sym typeface="Arial"/>
              </a:rPr>
              <a:t> are used. These allow </a:t>
            </a:r>
            <a:r>
              <a:rPr b="1" lang="en" sz="1400">
                <a:solidFill>
                  <a:srgbClr val="000000"/>
                </a:solidFill>
                <a:latin typeface="Arial"/>
                <a:ea typeface="Arial"/>
                <a:cs typeface="Arial"/>
                <a:sym typeface="Arial"/>
              </a:rPr>
              <a:t>atomic-level control</a:t>
            </a:r>
            <a:r>
              <a:rPr lang="en" sz="1400">
                <a:solidFill>
                  <a:srgbClr val="000000"/>
                </a:solidFill>
                <a:latin typeface="Arial"/>
                <a:ea typeface="Arial"/>
                <a:cs typeface="Arial"/>
                <a:sym typeface="Arial"/>
              </a:rPr>
              <a:t> of composition and thickness, which is critical in bandgap engineering and doping profiles.</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4. Finally, the</a:t>
            </a:r>
            <a:r>
              <a:rPr b="1"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interface</a:t>
            </a:r>
            <a:r>
              <a:rPr b="1" lang="en" sz="1400">
                <a:solidFill>
                  <a:srgbClr val="000000"/>
                </a:solidFill>
                <a:latin typeface="Arial"/>
                <a:ea typeface="Arial"/>
                <a:cs typeface="Arial"/>
                <a:sym typeface="Arial"/>
              </a:rPr>
              <a:t> must be clean and sharp</a:t>
            </a:r>
            <a:r>
              <a:rPr lang="en" sz="1400">
                <a:solidFill>
                  <a:srgbClr val="000000"/>
                </a:solidFill>
                <a:latin typeface="Arial"/>
                <a:ea typeface="Arial"/>
                <a:cs typeface="Arial"/>
                <a:sym typeface="Arial"/>
              </a:rPr>
              <a:t>. Any contamination or roughness introduces traps and scattering centers. Good thermal and chemical compatibility also ensures that the materials do not degrade during high-temperature growth.</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0"/>
          <p:cNvSpPr/>
          <p:nvPr/>
        </p:nvSpPr>
        <p:spPr>
          <a:xfrm>
            <a:off x="225975" y="6060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65" name="Google Shape;1065;p11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6" name="Google Shape;1066;p110"/>
          <p:cNvSpPr txBox="1"/>
          <p:nvPr>
            <p:ph type="title"/>
          </p:nvPr>
        </p:nvSpPr>
        <p:spPr>
          <a:xfrm>
            <a:off x="284697" y="36900"/>
            <a:ext cx="6390300" cy="498600"/>
          </a:xfrm>
          <a:prstGeom prst="rect">
            <a:avLst/>
          </a:prstGeom>
        </p:spPr>
        <p:txBody>
          <a:bodyPr anchorCtr="0" anchor="b" bIns="0" lIns="0" spcFirstLastPara="1" rIns="0" wrap="square" tIns="0">
            <a:noAutofit/>
          </a:bodyPr>
          <a:lstStyle/>
          <a:p>
            <a:pPr indent="0" lvl="0" marL="0" rtl="0" algn="l">
              <a:lnSpc>
                <a:spcPct val="115000"/>
              </a:lnSpc>
              <a:spcBef>
                <a:spcPts val="1200"/>
              </a:spcBef>
              <a:spcAft>
                <a:spcPts val="1200"/>
              </a:spcAft>
              <a:buNone/>
            </a:pPr>
            <a:r>
              <a:rPr b="1" lang="en" sz="2700">
                <a:solidFill>
                  <a:srgbClr val="000000"/>
                </a:solidFill>
                <a:latin typeface="Arial"/>
                <a:ea typeface="Arial"/>
                <a:cs typeface="Arial"/>
                <a:sym typeface="Arial"/>
              </a:rPr>
              <a:t>Electroless Nickel Immersion Gold</a:t>
            </a:r>
            <a:endParaRPr b="1" sz="3700">
              <a:latin typeface="Instrument Sans"/>
              <a:ea typeface="Instrument Sans"/>
              <a:cs typeface="Instrument Sans"/>
              <a:sym typeface="Instrument Sans"/>
            </a:endParaRPr>
          </a:p>
        </p:txBody>
      </p:sp>
      <p:sp>
        <p:nvSpPr>
          <p:cNvPr id="1067" name="Google Shape;1067;p110"/>
          <p:cNvSpPr txBox="1"/>
          <p:nvPr>
            <p:ph idx="1" type="body"/>
          </p:nvPr>
        </p:nvSpPr>
        <p:spPr>
          <a:xfrm>
            <a:off x="341275" y="878675"/>
            <a:ext cx="59673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 sz="1400">
                <a:solidFill>
                  <a:srgbClr val="000000"/>
                </a:solidFill>
                <a:latin typeface="Arial"/>
                <a:ea typeface="Arial"/>
                <a:cs typeface="Arial"/>
                <a:sym typeface="Arial"/>
              </a:rPr>
              <a:t>ENIG</a:t>
            </a:r>
            <a:r>
              <a:rPr lang="en" sz="1400">
                <a:solidFill>
                  <a:srgbClr val="000000"/>
                </a:solidFill>
                <a:latin typeface="Arial"/>
                <a:ea typeface="Arial"/>
                <a:cs typeface="Arial"/>
                <a:sym typeface="Arial"/>
              </a:rPr>
              <a:t> is a widely used PCB </a:t>
            </a:r>
            <a:r>
              <a:rPr b="1" lang="en" sz="1400">
                <a:solidFill>
                  <a:srgbClr val="000000"/>
                </a:solidFill>
                <a:latin typeface="Arial"/>
                <a:ea typeface="Arial"/>
                <a:cs typeface="Arial"/>
                <a:sym typeface="Arial"/>
              </a:rPr>
              <a:t>surface finish</a:t>
            </a:r>
            <a:r>
              <a:rPr lang="en" sz="1400">
                <a:solidFill>
                  <a:srgbClr val="000000"/>
                </a:solidFill>
                <a:latin typeface="Arial"/>
                <a:ea typeface="Arial"/>
                <a:cs typeface="Arial"/>
                <a:sym typeface="Arial"/>
              </a:rPr>
              <a:t> that consists of a layer of </a:t>
            </a:r>
            <a:r>
              <a:rPr lang="en" sz="1400">
                <a:solidFill>
                  <a:srgbClr val="000000"/>
                </a:solidFill>
                <a:latin typeface="Arial"/>
                <a:ea typeface="Arial"/>
                <a:cs typeface="Arial"/>
                <a:sym typeface="Arial"/>
              </a:rPr>
              <a:t>electroless nickel covered by a thin layer of immersion gold.</a:t>
            </a:r>
            <a:r>
              <a:rPr lang="en" sz="1400">
                <a:solidFill>
                  <a:srgbClr val="000000"/>
                </a:solidFill>
                <a:latin typeface="Arial"/>
                <a:ea typeface="Arial"/>
                <a:cs typeface="Arial"/>
                <a:sym typeface="Arial"/>
              </a:rPr>
              <a:t>.</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The </a:t>
            </a:r>
            <a:r>
              <a:rPr lang="en" sz="1400">
                <a:solidFill>
                  <a:srgbClr val="000000"/>
                </a:solidFill>
                <a:latin typeface="Arial"/>
                <a:ea typeface="Arial"/>
                <a:cs typeface="Arial"/>
                <a:sym typeface="Arial"/>
              </a:rPr>
              <a:t>nickel </a:t>
            </a:r>
            <a:r>
              <a:rPr lang="en" sz="1400">
                <a:solidFill>
                  <a:srgbClr val="000000"/>
                </a:solidFill>
                <a:latin typeface="Arial"/>
                <a:ea typeface="Arial"/>
                <a:cs typeface="Arial"/>
                <a:sym typeface="Arial"/>
              </a:rPr>
              <a:t>provides a hard, solderable surface and acts as a barrier to the copper and prevent electromigration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gold layer protects the nickel from oxidation before soldering. It also prevents copper exposure, reducing surface electromigration.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Inside vias, the finish improves resistance to corrosion and current-induced damage.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ENIG also helps maintain stable contact resistance, especially in high-frequency or high-current nodes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ENIG is specially valued for its flat, smooth surface and excellent shelf life and lead-free compliance.</a:t>
            </a:r>
            <a:endParaRPr sz="1400">
              <a:solidFill>
                <a:srgbClr val="000000"/>
              </a:solidFill>
              <a:latin typeface="Arial"/>
              <a:ea typeface="Arial"/>
              <a:cs typeface="Arial"/>
              <a:sym typeface="Arial"/>
            </a:endParaRPr>
          </a:p>
        </p:txBody>
      </p:sp>
      <p:pic>
        <p:nvPicPr>
          <p:cNvPr id="1068" name="Google Shape;1068;p110"/>
          <p:cNvPicPr preferRelativeResize="0"/>
          <p:nvPr/>
        </p:nvPicPr>
        <p:blipFill>
          <a:blip r:embed="rId3">
            <a:alphaModFix/>
          </a:blip>
          <a:stretch>
            <a:fillRect/>
          </a:stretch>
        </p:blipFill>
        <p:spPr>
          <a:xfrm>
            <a:off x="6302625" y="1440225"/>
            <a:ext cx="2495550" cy="1828800"/>
          </a:xfrm>
          <a:prstGeom prst="rect">
            <a:avLst/>
          </a:prstGeom>
          <a:noFill/>
          <a:ln>
            <a:noFill/>
          </a:ln>
        </p:spPr>
      </p:pic>
      <p:sp>
        <p:nvSpPr>
          <p:cNvPr id="1069" name="Google Shape;1069;p110"/>
          <p:cNvSpPr txBox="1"/>
          <p:nvPr/>
        </p:nvSpPr>
        <p:spPr>
          <a:xfrm>
            <a:off x="6528675" y="3492950"/>
            <a:ext cx="2269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t>5 µm Ni and 0.05 µm Au usually</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1"/>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75" name="Google Shape;1075;p11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6" name="Google Shape;1076;p111"/>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TO 220 package</a:t>
            </a:r>
            <a:endParaRPr/>
          </a:p>
        </p:txBody>
      </p:sp>
      <p:sp>
        <p:nvSpPr>
          <p:cNvPr id="1077" name="Google Shape;1077;p111"/>
          <p:cNvSpPr txBox="1"/>
          <p:nvPr>
            <p:ph idx="1" type="body"/>
          </p:nvPr>
        </p:nvSpPr>
        <p:spPr>
          <a:xfrm>
            <a:off x="479775" y="945850"/>
            <a:ext cx="5643300" cy="37227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The </a:t>
            </a:r>
            <a:r>
              <a:rPr b="1" lang="en" sz="1400">
                <a:solidFill>
                  <a:srgbClr val="000000"/>
                </a:solidFill>
                <a:latin typeface="Arial"/>
                <a:ea typeface="Arial"/>
                <a:cs typeface="Arial"/>
                <a:sym typeface="Arial"/>
              </a:rPr>
              <a:t>TO‑220</a:t>
            </a:r>
            <a:r>
              <a:rPr lang="en" sz="1400">
                <a:solidFill>
                  <a:srgbClr val="000000"/>
                </a:solidFill>
                <a:latin typeface="Arial"/>
                <a:ea typeface="Arial"/>
                <a:cs typeface="Arial"/>
                <a:sym typeface="Arial"/>
              </a:rPr>
              <a:t> is a </a:t>
            </a:r>
            <a:r>
              <a:rPr b="1" lang="en" sz="1400">
                <a:solidFill>
                  <a:srgbClr val="000000"/>
                </a:solidFill>
                <a:latin typeface="Arial"/>
                <a:ea typeface="Arial"/>
                <a:cs typeface="Arial"/>
                <a:sym typeface="Arial"/>
              </a:rPr>
              <a:t>through-hole package</a:t>
            </a:r>
            <a:r>
              <a:rPr lang="en" sz="1400">
                <a:solidFill>
                  <a:srgbClr val="000000"/>
                </a:solidFill>
                <a:latin typeface="Arial"/>
                <a:ea typeface="Arial"/>
                <a:cs typeface="Arial"/>
                <a:sym typeface="Arial"/>
              </a:rPr>
              <a:t> designed for </a:t>
            </a:r>
            <a:r>
              <a:rPr b="1" lang="en" sz="1400">
                <a:solidFill>
                  <a:srgbClr val="000000"/>
                </a:solidFill>
                <a:latin typeface="Arial"/>
                <a:ea typeface="Arial"/>
                <a:cs typeface="Arial"/>
                <a:sym typeface="Arial"/>
              </a:rPr>
              <a:t>moderate to high-power electronic components</a:t>
            </a:r>
            <a:r>
              <a:rPr lang="en" sz="1400">
                <a:solidFill>
                  <a:srgbClr val="000000"/>
                </a:solidFill>
                <a:latin typeface="Arial"/>
                <a:ea typeface="Arial"/>
                <a:cs typeface="Arial"/>
                <a:sym typeface="Arial"/>
              </a:rPr>
              <a:t>. It features a plastic body with three leads (though variants with up to seven leads exist) and a distinctive metal tab often with a mounting hole—for attaching the device to a heat sink.</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latin typeface="Arial"/>
                <a:ea typeface="Arial"/>
                <a:cs typeface="Arial"/>
                <a:sym typeface="Arial"/>
              </a:rPr>
              <a:t>The TO-220 package is used for high-power components that are mounted through holes on a circuit board, with </a:t>
            </a:r>
            <a:r>
              <a:rPr b="1" lang="en" sz="1400">
                <a:solidFill>
                  <a:srgbClr val="000000"/>
                </a:solidFill>
                <a:latin typeface="Arial"/>
                <a:ea typeface="Arial"/>
                <a:cs typeface="Arial"/>
                <a:sym typeface="Arial"/>
              </a:rPr>
              <a:t>2.54 mm</a:t>
            </a:r>
            <a:r>
              <a:rPr lang="en" sz="1400">
                <a:solidFill>
                  <a:srgbClr val="000000"/>
                </a:solidFill>
                <a:latin typeface="Arial"/>
                <a:ea typeface="Arial"/>
                <a:cs typeface="Arial"/>
                <a:sym typeface="Arial"/>
              </a:rPr>
              <a:t> spacing between the pins.</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p:txBody>
      </p:sp>
      <p:pic>
        <p:nvPicPr>
          <p:cNvPr id="1078" name="Google Shape;1078;p111"/>
          <p:cNvPicPr preferRelativeResize="0"/>
          <p:nvPr/>
        </p:nvPicPr>
        <p:blipFill>
          <a:blip r:embed="rId3">
            <a:alphaModFix/>
          </a:blip>
          <a:stretch>
            <a:fillRect/>
          </a:stretch>
        </p:blipFill>
        <p:spPr>
          <a:xfrm>
            <a:off x="6123075" y="938400"/>
            <a:ext cx="2324100" cy="1238250"/>
          </a:xfrm>
          <a:prstGeom prst="rect">
            <a:avLst/>
          </a:prstGeom>
          <a:noFill/>
          <a:ln>
            <a:noFill/>
          </a:ln>
        </p:spPr>
      </p:pic>
      <p:pic>
        <p:nvPicPr>
          <p:cNvPr id="1079" name="Google Shape;1079;p111"/>
          <p:cNvPicPr preferRelativeResize="0"/>
          <p:nvPr/>
        </p:nvPicPr>
        <p:blipFill>
          <a:blip r:embed="rId4">
            <a:alphaModFix/>
          </a:blip>
          <a:stretch>
            <a:fillRect/>
          </a:stretch>
        </p:blipFill>
        <p:spPr>
          <a:xfrm>
            <a:off x="6108775" y="2349725"/>
            <a:ext cx="2352675" cy="1581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12"/>
          <p:cNvSpPr/>
          <p:nvPr/>
        </p:nvSpPr>
        <p:spPr>
          <a:xfrm>
            <a:off x="225975" y="811300"/>
            <a:ext cx="8572200" cy="40488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085" name="Google Shape;1085;p11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6" name="Google Shape;1086;p112"/>
          <p:cNvSpPr txBox="1"/>
          <p:nvPr>
            <p:ph type="title"/>
          </p:nvPr>
        </p:nvSpPr>
        <p:spPr>
          <a:xfrm>
            <a:off x="284697" y="13110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TO 220 package</a:t>
            </a:r>
            <a:endParaRPr/>
          </a:p>
        </p:txBody>
      </p:sp>
      <p:sp>
        <p:nvSpPr>
          <p:cNvPr id="1087" name="Google Shape;1087;p112"/>
          <p:cNvSpPr txBox="1"/>
          <p:nvPr>
            <p:ph idx="1" type="body"/>
          </p:nvPr>
        </p:nvSpPr>
        <p:spPr>
          <a:xfrm>
            <a:off x="479775" y="945850"/>
            <a:ext cx="8064600" cy="3722700"/>
          </a:xfrm>
          <a:prstGeom prst="rect">
            <a:avLst/>
          </a:prstGeom>
        </p:spPr>
        <p:txBody>
          <a:bodyPr anchorCtr="0" anchor="t" bIns="0" lIns="0" spcFirstLastPara="1" rIns="0" wrap="square" tIns="0">
            <a:noAutofit/>
          </a:bodyPr>
          <a:lstStyle/>
          <a:p>
            <a:pPr indent="-317500" lvl="0" marL="457200" rtl="0" algn="l">
              <a:lnSpc>
                <a:spcPct val="115000"/>
              </a:lnSpc>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The </a:t>
            </a:r>
            <a:r>
              <a:rPr b="1" lang="en" sz="1400">
                <a:solidFill>
                  <a:srgbClr val="000000"/>
                </a:solidFill>
                <a:latin typeface="Arial"/>
                <a:ea typeface="Arial"/>
                <a:cs typeface="Arial"/>
                <a:sym typeface="Arial"/>
              </a:rPr>
              <a:t>TO‑220</a:t>
            </a:r>
            <a:r>
              <a:rPr lang="en" sz="1400">
                <a:solidFill>
                  <a:srgbClr val="000000"/>
                </a:solidFill>
                <a:latin typeface="Arial"/>
                <a:ea typeface="Arial"/>
                <a:cs typeface="Arial"/>
                <a:sym typeface="Arial"/>
              </a:rPr>
              <a:t> is a </a:t>
            </a:r>
            <a:r>
              <a:rPr b="1" lang="en" sz="1400">
                <a:solidFill>
                  <a:srgbClr val="000000"/>
                </a:solidFill>
                <a:latin typeface="Arial"/>
                <a:ea typeface="Arial"/>
                <a:cs typeface="Arial"/>
                <a:sym typeface="Arial"/>
              </a:rPr>
              <a:t>through-hole package</a:t>
            </a:r>
            <a:r>
              <a:rPr lang="en" sz="1400">
                <a:solidFill>
                  <a:srgbClr val="000000"/>
                </a:solidFill>
                <a:latin typeface="Arial"/>
                <a:ea typeface="Arial"/>
                <a:cs typeface="Arial"/>
                <a:sym typeface="Arial"/>
              </a:rPr>
              <a:t> designed for</a:t>
            </a:r>
            <a:r>
              <a:rPr lang="en" sz="1400">
                <a:solidFill>
                  <a:srgbClr val="000000"/>
                </a:solidFill>
                <a:latin typeface="Arial"/>
                <a:ea typeface="Arial"/>
                <a:cs typeface="Arial"/>
                <a:sym typeface="Arial"/>
              </a:rPr>
              <a:t> moderate to high-power electronic components</a:t>
            </a:r>
            <a:r>
              <a:rPr lang="en" sz="1400">
                <a:solidFill>
                  <a:srgbClr val="000000"/>
                </a:solidFill>
                <a:latin typeface="Arial"/>
                <a:ea typeface="Arial"/>
                <a:cs typeface="Arial"/>
                <a:sym typeface="Arial"/>
              </a:rPr>
              <a:t>. It features a plastic body with three leads (though variants with up to seven leads exist) and a distinctive metal tab with a mounting hole for attaching the device to a heat sink.</a:t>
            </a:r>
            <a:endParaRPr sz="14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4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Thermal Design &amp; Heat Dissipation</a:t>
            </a:r>
            <a:r>
              <a:rPr lang="en" sz="1400">
                <a:solidFill>
                  <a:srgbClr val="000000"/>
                </a:solidFill>
                <a:latin typeface="Arial"/>
                <a:ea typeface="Arial"/>
                <a:cs typeface="Arial"/>
                <a:sym typeface="Arial"/>
              </a:rPr>
              <a:t>: The metal tab allows the package to be bolted securely to a heatsink, enabling dissipation of tens of watts of heat.</a:t>
            </a:r>
            <a:endParaRPr sz="1400">
              <a:solidFill>
                <a:srgbClr val="000000"/>
              </a:solidFill>
              <a:latin typeface="Arial"/>
              <a:ea typeface="Arial"/>
              <a:cs typeface="Arial"/>
              <a:sym typeface="Arial"/>
            </a:endParaRPr>
          </a:p>
          <a:p>
            <a:pPr indent="0" lvl="0" marL="457200" rtl="0" algn="l">
              <a:lnSpc>
                <a:spcPct val="115000"/>
              </a:lnSpc>
              <a:spcBef>
                <a:spcPts val="14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4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Flexible electrical isolation</a:t>
            </a:r>
            <a:r>
              <a:rPr lang="en" sz="1400">
                <a:solidFill>
                  <a:srgbClr val="000000"/>
                </a:solidFill>
                <a:latin typeface="Arial"/>
                <a:ea typeface="Arial"/>
                <a:cs typeface="Arial"/>
                <a:sym typeface="Arial"/>
              </a:rPr>
              <a:t> options (insulated or bare tab).</a:t>
            </a:r>
            <a:endParaRPr sz="1400">
              <a:solidFill>
                <a:srgbClr val="000000"/>
              </a:solidFill>
              <a:latin typeface="Arial"/>
              <a:ea typeface="Arial"/>
              <a:cs typeface="Arial"/>
              <a:sym typeface="Arial"/>
            </a:endParaRPr>
          </a:p>
          <a:p>
            <a:pPr indent="0" lvl="0" marL="457200" rtl="0" algn="l">
              <a:lnSpc>
                <a:spcPct val="115000"/>
              </a:lnSpc>
              <a:spcBef>
                <a:spcPts val="14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14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Industry-standard footprint</a:t>
            </a:r>
            <a:r>
              <a:rPr lang="en" sz="1400">
                <a:solidFill>
                  <a:srgbClr val="000000"/>
                </a:solidFill>
                <a:latin typeface="Arial"/>
                <a:ea typeface="Arial"/>
                <a:cs typeface="Arial"/>
                <a:sym typeface="Arial"/>
              </a:rPr>
              <a:t>, simplifying board design and manufacturing.</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spcBef>
                <a:spcPts val="40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3"/>
          <p:cNvSpPr txBox="1"/>
          <p:nvPr>
            <p:ph type="title"/>
          </p:nvPr>
        </p:nvSpPr>
        <p:spPr>
          <a:xfrm>
            <a:off x="1738800" y="1786650"/>
            <a:ext cx="56664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txBox="1"/>
          <p:nvPr>
            <p:ph type="title"/>
          </p:nvPr>
        </p:nvSpPr>
        <p:spPr>
          <a:xfrm>
            <a:off x="3119850" y="82300"/>
            <a:ext cx="4227300" cy="286200"/>
          </a:xfrm>
          <a:prstGeom prst="rect">
            <a:avLst/>
          </a:prstGeom>
        </p:spPr>
        <p:txBody>
          <a:bodyPr anchorCtr="0" anchor="b" bIns="0" lIns="0" spcFirstLastPara="1" rIns="91425" wrap="square" tIns="0">
            <a:noAutofit/>
          </a:bodyPr>
          <a:lstStyle/>
          <a:p>
            <a:pPr indent="0" lvl="0" marL="0" rtl="0" algn="l">
              <a:lnSpc>
                <a:spcPct val="85000"/>
              </a:lnSpc>
              <a:spcBef>
                <a:spcPts val="0"/>
              </a:spcBef>
              <a:spcAft>
                <a:spcPts val="0"/>
              </a:spcAft>
              <a:buNone/>
            </a:pPr>
            <a:r>
              <a:rPr lang="en" sz="2000"/>
              <a:t>GaN band diagram</a:t>
            </a:r>
            <a:endParaRPr sz="2000"/>
          </a:p>
        </p:txBody>
      </p:sp>
      <p:sp>
        <p:nvSpPr>
          <p:cNvPr id="514" name="Google Shape;514;p5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57"/>
          <p:cNvPicPr preferRelativeResize="0"/>
          <p:nvPr/>
        </p:nvPicPr>
        <p:blipFill>
          <a:blip r:embed="rId3">
            <a:alphaModFix/>
          </a:blip>
          <a:stretch>
            <a:fillRect/>
          </a:stretch>
        </p:blipFill>
        <p:spPr>
          <a:xfrm>
            <a:off x="1243175" y="424100"/>
            <a:ext cx="6395900" cy="2864750"/>
          </a:xfrm>
          <a:prstGeom prst="rect">
            <a:avLst/>
          </a:prstGeom>
          <a:noFill/>
          <a:ln>
            <a:noFill/>
          </a:ln>
        </p:spPr>
      </p:pic>
      <p:sp>
        <p:nvSpPr>
          <p:cNvPr id="516" name="Google Shape;516;p57"/>
          <p:cNvSpPr txBox="1"/>
          <p:nvPr/>
        </p:nvSpPr>
        <p:spPr>
          <a:xfrm>
            <a:off x="408625" y="3586125"/>
            <a:ext cx="333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First band diagram</a:t>
            </a:r>
            <a:r>
              <a:rPr lang="en"/>
              <a:t> shows the isolated band structures of two semiconductors: </a:t>
            </a:r>
            <a:r>
              <a:rPr b="1" lang="en"/>
              <a:t>AlGaN (left)</a:t>
            </a:r>
            <a:r>
              <a:rPr lang="en"/>
              <a:t> and </a:t>
            </a:r>
            <a:r>
              <a:rPr b="1" lang="en"/>
              <a:t>GaN (right)</a:t>
            </a:r>
            <a:r>
              <a:rPr lang="en"/>
              <a:t>, with </a:t>
            </a:r>
            <a:r>
              <a:rPr lang="en"/>
              <a:t>band gaps</a:t>
            </a:r>
            <a:r>
              <a:rPr lang="en"/>
              <a:t> E</a:t>
            </a:r>
            <a:r>
              <a:rPr baseline="-25000" lang="en"/>
              <a:t>G1</a:t>
            </a:r>
            <a:r>
              <a:rPr baseline="-25000" lang="en"/>
              <a:t> </a:t>
            </a:r>
            <a:r>
              <a:rPr lang="en"/>
              <a:t>and E</a:t>
            </a:r>
            <a:r>
              <a:rPr baseline="-25000" lang="en"/>
              <a:t>G2</a:t>
            </a:r>
            <a:r>
              <a:rPr lang="en"/>
              <a:t>​</a:t>
            </a:r>
            <a:endParaRPr/>
          </a:p>
          <a:p>
            <a:pPr indent="0" lvl="0" marL="0" rtl="0" algn="l">
              <a:spcBef>
                <a:spcPts val="0"/>
              </a:spcBef>
              <a:spcAft>
                <a:spcPts val="0"/>
              </a:spcAft>
              <a:buNone/>
            </a:pPr>
            <a:r>
              <a:rPr lang="en"/>
              <a:t>There is </a:t>
            </a:r>
            <a:r>
              <a:rPr b="1" lang="en"/>
              <a:t>no contact yet.</a:t>
            </a:r>
            <a:endParaRPr b="1"/>
          </a:p>
        </p:txBody>
      </p:sp>
      <p:sp>
        <p:nvSpPr>
          <p:cNvPr id="517" name="Google Shape;517;p57"/>
          <p:cNvSpPr txBox="1"/>
          <p:nvPr/>
        </p:nvSpPr>
        <p:spPr>
          <a:xfrm>
            <a:off x="4942675" y="3586125"/>
            <a:ext cx="333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Second band diagram shows the </a:t>
            </a:r>
            <a:r>
              <a:rPr b="1" lang="en"/>
              <a:t>band alignment after contact</a:t>
            </a:r>
            <a:r>
              <a:rPr lang="en"/>
              <a:t>, where </a:t>
            </a:r>
            <a:r>
              <a:rPr b="1" lang="en"/>
              <a:t>Fermi levels equalize</a:t>
            </a:r>
            <a:r>
              <a:rPr lang="en"/>
              <a:t>, creating band bending and charge redistribution.</a:t>
            </a:r>
            <a:endParaRPr b="1"/>
          </a:p>
        </p:txBody>
      </p:sp>
      <p:cxnSp>
        <p:nvCxnSpPr>
          <p:cNvPr id="518" name="Google Shape;518;p57"/>
          <p:cNvCxnSpPr/>
          <p:nvPr/>
        </p:nvCxnSpPr>
        <p:spPr>
          <a:xfrm flipH="1">
            <a:off x="4561950" y="445950"/>
            <a:ext cx="20100" cy="4134300"/>
          </a:xfrm>
          <a:prstGeom prst="straightConnector1">
            <a:avLst/>
          </a:prstGeom>
          <a:noFill/>
          <a:ln cap="flat" cmpd="sng" w="19050">
            <a:solidFill>
              <a:schemeClr val="lt1"/>
            </a:solidFill>
            <a:prstDash val="solid"/>
            <a:round/>
            <a:headEnd len="med" w="med" type="none"/>
            <a:tailEnd len="med" w="med" type="none"/>
          </a:ln>
        </p:spPr>
      </p:cxnSp>
      <p:pic>
        <p:nvPicPr>
          <p:cNvPr id="519" name="Google Shape;519;p57"/>
          <p:cNvPicPr preferRelativeResize="0"/>
          <p:nvPr/>
        </p:nvPicPr>
        <p:blipFill>
          <a:blip r:embed="rId4">
            <a:alphaModFix/>
          </a:blip>
          <a:stretch>
            <a:fillRect/>
          </a:stretch>
        </p:blipFill>
        <p:spPr>
          <a:xfrm>
            <a:off x="6016100" y="1234350"/>
            <a:ext cx="643575" cy="205875"/>
          </a:xfrm>
          <a:prstGeom prst="rect">
            <a:avLst/>
          </a:prstGeom>
          <a:noFill/>
          <a:ln>
            <a:noFill/>
          </a:ln>
        </p:spPr>
      </p:pic>
      <p:pic>
        <p:nvPicPr>
          <p:cNvPr id="520" name="Google Shape;520;p57"/>
          <p:cNvPicPr preferRelativeResize="0"/>
          <p:nvPr/>
        </p:nvPicPr>
        <p:blipFill>
          <a:blip r:embed="rId4">
            <a:alphaModFix/>
          </a:blip>
          <a:stretch>
            <a:fillRect/>
          </a:stretch>
        </p:blipFill>
        <p:spPr>
          <a:xfrm>
            <a:off x="5453150" y="2189475"/>
            <a:ext cx="835350" cy="205875"/>
          </a:xfrm>
          <a:prstGeom prst="rect">
            <a:avLst/>
          </a:prstGeom>
          <a:noFill/>
          <a:ln>
            <a:noFill/>
          </a:ln>
        </p:spPr>
      </p:pic>
      <p:pic>
        <p:nvPicPr>
          <p:cNvPr id="521" name="Google Shape;521;p57"/>
          <p:cNvPicPr preferRelativeResize="0"/>
          <p:nvPr/>
        </p:nvPicPr>
        <p:blipFill>
          <a:blip r:embed="rId4">
            <a:alphaModFix/>
          </a:blip>
          <a:stretch>
            <a:fillRect/>
          </a:stretch>
        </p:blipFill>
        <p:spPr>
          <a:xfrm>
            <a:off x="6613225" y="2468813"/>
            <a:ext cx="796125" cy="20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8"/>
          <p:cNvSpPr txBox="1"/>
          <p:nvPr>
            <p:ph idx="6" type="body"/>
          </p:nvPr>
        </p:nvSpPr>
        <p:spPr>
          <a:xfrm>
            <a:off x="284700" y="974700"/>
            <a:ext cx="5673600" cy="3311400"/>
          </a:xfrm>
          <a:prstGeom prst="rect">
            <a:avLst/>
          </a:prstGeom>
        </p:spPr>
        <p:txBody>
          <a:bodyPr anchorCtr="0" anchor="t" bIns="0" lIns="0" spcFirstLastPara="1" rIns="91425" wrap="square" tIns="0">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GaN is a</a:t>
            </a:r>
            <a:r>
              <a:rPr b="1" lang="en" sz="1400">
                <a:solidFill>
                  <a:srgbClr val="000000"/>
                </a:solidFill>
                <a:latin typeface="Arial"/>
                <a:ea typeface="Arial"/>
                <a:cs typeface="Arial"/>
                <a:sym typeface="Arial"/>
              </a:rPr>
              <a:t> polar material</a:t>
            </a:r>
            <a:r>
              <a:rPr lang="en" sz="1400">
                <a:solidFill>
                  <a:srgbClr val="000000"/>
                </a:solidFill>
                <a:latin typeface="Arial"/>
                <a:ea typeface="Arial"/>
                <a:cs typeface="Arial"/>
                <a:sym typeface="Arial"/>
              </a:rPr>
              <a:t> primarily due to two reasons: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The </a:t>
            </a:r>
            <a:r>
              <a:rPr b="1" lang="en" sz="1400">
                <a:solidFill>
                  <a:srgbClr val="000000"/>
                </a:solidFill>
                <a:latin typeface="Arial"/>
                <a:ea typeface="Arial"/>
                <a:cs typeface="Arial"/>
                <a:sym typeface="Arial"/>
              </a:rPr>
              <a:t>difference in electronegativity</a:t>
            </a:r>
            <a:r>
              <a:rPr lang="en" sz="1400">
                <a:solidFill>
                  <a:srgbClr val="000000"/>
                </a:solidFill>
                <a:latin typeface="Arial"/>
                <a:ea typeface="Arial"/>
                <a:cs typeface="Arial"/>
                <a:sym typeface="Arial"/>
              </a:rPr>
              <a:t> between gallium (Ga) and nitrogen (N)</a:t>
            </a:r>
            <a:endParaRPr sz="1400">
              <a:solidFill>
                <a:srgbClr val="000000"/>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AutoNum type="arabicPeriod"/>
            </a:pPr>
            <a:r>
              <a:rPr b="1" lang="en" sz="1400">
                <a:solidFill>
                  <a:srgbClr val="000000"/>
                </a:solidFill>
                <a:latin typeface="Arial"/>
                <a:ea typeface="Arial"/>
                <a:cs typeface="Arial"/>
                <a:sym typeface="Arial"/>
              </a:rPr>
              <a:t>Non-centrosymmetric wurtzite crystal structure</a:t>
            </a:r>
            <a:r>
              <a:rPr lang="en" sz="1400">
                <a:solidFill>
                  <a:srgbClr val="000000"/>
                </a:solidFill>
                <a:latin typeface="Arial"/>
                <a:ea typeface="Arial"/>
                <a:cs typeface="Arial"/>
                <a:sym typeface="Arial"/>
              </a:rPr>
              <a:t> : The wurtzite structure of GaN is </a:t>
            </a:r>
            <a:r>
              <a:rPr b="1" lang="en" sz="1400">
                <a:solidFill>
                  <a:srgbClr val="000000"/>
                </a:solidFill>
                <a:latin typeface="Arial"/>
                <a:ea typeface="Arial"/>
                <a:cs typeface="Arial"/>
                <a:sym typeface="Arial"/>
              </a:rPr>
              <a:t>hexagonal but asymmetric</a:t>
            </a:r>
            <a:r>
              <a:rPr lang="en" sz="1400">
                <a:solidFill>
                  <a:srgbClr val="000000"/>
                </a:solidFill>
                <a:latin typeface="Arial"/>
                <a:ea typeface="Arial"/>
                <a:cs typeface="Arial"/>
                <a:sym typeface="Arial"/>
              </a:rPr>
              <a:t> along the c-axis (Z-direction), meaning the stacking of atoms lacks mirror symmetry. As a result, the dipole moments in the unit cell align from Ga to N, which defines the direction of the polarization vector.</a:t>
            </a:r>
            <a:endParaRPr sz="1400">
              <a:solidFill>
                <a:srgbClr val="000000"/>
              </a:solidFill>
              <a:latin typeface="Arial"/>
              <a:ea typeface="Arial"/>
              <a:cs typeface="Arial"/>
              <a:sym typeface="Arial"/>
            </a:endParaRPr>
          </a:p>
          <a:p>
            <a:pPr indent="0" lvl="0" marL="457200" rtl="0" algn="l">
              <a:spcBef>
                <a:spcPts val="1200"/>
              </a:spcBef>
              <a:spcAft>
                <a:spcPts val="1200"/>
              </a:spcAft>
              <a:buNone/>
            </a:pPr>
            <a:r>
              <a:t/>
            </a:r>
            <a:endParaRPr sz="1400"/>
          </a:p>
        </p:txBody>
      </p:sp>
      <p:sp>
        <p:nvSpPr>
          <p:cNvPr id="527" name="Google Shape;527;p58"/>
          <p:cNvSpPr txBox="1"/>
          <p:nvPr>
            <p:ph type="title"/>
          </p:nvPr>
        </p:nvSpPr>
        <p:spPr>
          <a:xfrm>
            <a:off x="220500" y="3690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Polarization in GaN (Spontaneous)</a:t>
            </a:r>
            <a:endParaRPr b="1">
              <a:latin typeface="Instrument Sans"/>
              <a:ea typeface="Instrument Sans"/>
              <a:cs typeface="Instrument Sans"/>
              <a:sym typeface="Instrument Sans"/>
            </a:endParaRPr>
          </a:p>
        </p:txBody>
      </p:sp>
      <p:pic>
        <p:nvPicPr>
          <p:cNvPr id="528" name="Google Shape;528;p58"/>
          <p:cNvPicPr preferRelativeResize="0"/>
          <p:nvPr/>
        </p:nvPicPr>
        <p:blipFill>
          <a:blip r:embed="rId3">
            <a:alphaModFix/>
          </a:blip>
          <a:stretch>
            <a:fillRect/>
          </a:stretch>
        </p:blipFill>
        <p:spPr>
          <a:xfrm>
            <a:off x="5958300" y="1079325"/>
            <a:ext cx="2866600" cy="24148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9"/>
          <p:cNvSpPr txBox="1"/>
          <p:nvPr>
            <p:ph idx="6" type="body"/>
          </p:nvPr>
        </p:nvSpPr>
        <p:spPr>
          <a:xfrm>
            <a:off x="284700" y="581400"/>
            <a:ext cx="5673600" cy="4098000"/>
          </a:xfrm>
          <a:prstGeom prst="rect">
            <a:avLst/>
          </a:prstGeom>
        </p:spPr>
        <p:txBody>
          <a:bodyPr anchorCtr="0" anchor="t" bIns="0" lIns="0" spcFirstLastPara="1" rIns="91425" wrap="square" tIns="0">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There </a:t>
            </a:r>
            <a:r>
              <a:rPr lang="en" sz="1400">
                <a:solidFill>
                  <a:srgbClr val="000000"/>
                </a:solidFill>
                <a:latin typeface="Arial"/>
                <a:ea typeface="Arial"/>
                <a:cs typeface="Arial"/>
                <a:sym typeface="Arial"/>
              </a:rPr>
              <a:t>develops</a:t>
            </a:r>
            <a:r>
              <a:rPr lang="en" sz="1400">
                <a:solidFill>
                  <a:srgbClr val="000000"/>
                </a:solidFill>
                <a:latin typeface="Arial"/>
                <a:ea typeface="Arial"/>
                <a:cs typeface="Arial"/>
                <a:sym typeface="Arial"/>
              </a:rPr>
              <a:t> a net </a:t>
            </a:r>
            <a:r>
              <a:rPr b="1" lang="en" sz="1400">
                <a:solidFill>
                  <a:srgbClr val="000000"/>
                </a:solidFill>
                <a:latin typeface="Arial"/>
                <a:ea typeface="Arial"/>
                <a:cs typeface="Arial"/>
                <a:sym typeface="Arial"/>
              </a:rPr>
              <a:t>spontaneous polarization</a:t>
            </a:r>
            <a:r>
              <a:rPr lang="en" sz="1400">
                <a:solidFill>
                  <a:srgbClr val="000000"/>
                </a:solidFill>
                <a:latin typeface="Arial"/>
                <a:ea typeface="Arial"/>
                <a:cs typeface="Arial"/>
                <a:sym typeface="Arial"/>
              </a:rPr>
              <a:t> along the Z-axis in both </a:t>
            </a:r>
            <a:r>
              <a:rPr lang="en" sz="1400">
                <a:latin typeface="Instrument Sans Medium"/>
                <a:ea typeface="Instrument Sans Medium"/>
                <a:cs typeface="Instrument Sans Medium"/>
                <a:sym typeface="Instrument Sans Medium"/>
              </a:rPr>
              <a:t>AlₓGa₁₋ₓN as well as GaN</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For GaN, the spontaneous polarization is</a:t>
            </a:r>
            <a:r>
              <a:rPr lang="en" sz="1400">
                <a:solidFill>
                  <a:srgbClr val="000000"/>
                </a:solidFill>
                <a:latin typeface="Arial"/>
                <a:ea typeface="Arial"/>
                <a:cs typeface="Arial"/>
                <a:sym typeface="Arial"/>
              </a:rPr>
              <a:t> –0.029 C/m²,</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For AlN, </a:t>
            </a:r>
            <a:r>
              <a:rPr lang="en" sz="1400">
                <a:solidFill>
                  <a:srgbClr val="000000"/>
                </a:solidFill>
                <a:latin typeface="Arial"/>
                <a:ea typeface="Arial"/>
                <a:cs typeface="Arial"/>
                <a:sym typeface="Arial"/>
              </a:rPr>
              <a:t>the spontaneous polarization i</a:t>
            </a:r>
            <a:r>
              <a:rPr lang="en" sz="1400">
                <a:solidFill>
                  <a:srgbClr val="000000"/>
                </a:solidFill>
                <a:latin typeface="Arial"/>
                <a:ea typeface="Arial"/>
                <a:cs typeface="Arial"/>
                <a:sym typeface="Arial"/>
              </a:rPr>
              <a:t>s </a:t>
            </a:r>
            <a:r>
              <a:rPr lang="en" sz="1400">
                <a:solidFill>
                  <a:srgbClr val="000000"/>
                </a:solidFill>
                <a:latin typeface="Arial"/>
                <a:ea typeface="Arial"/>
                <a:cs typeface="Arial"/>
                <a:sym typeface="Arial"/>
              </a:rPr>
              <a:t>–0.081 C/m².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negative signs indicate the direction of polarization is from the </a:t>
            </a:r>
            <a:r>
              <a:rPr lang="en" sz="1400">
                <a:solidFill>
                  <a:srgbClr val="000000"/>
                </a:solidFill>
                <a:latin typeface="Arial"/>
                <a:ea typeface="Arial"/>
                <a:cs typeface="Arial"/>
                <a:sym typeface="Arial"/>
              </a:rPr>
              <a:t>substrate (bottom) toward the surface (top)</a:t>
            </a:r>
            <a:endParaRPr sz="1400">
              <a:solidFill>
                <a:srgbClr val="000000"/>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 sz="1400">
                <a:solidFill>
                  <a:srgbClr val="000000"/>
                </a:solidFill>
                <a:latin typeface="Arial"/>
                <a:ea typeface="Arial"/>
                <a:cs typeface="Arial"/>
                <a:sym typeface="Arial"/>
              </a:rPr>
              <a:t>In</a:t>
            </a: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Ga-polar orientation</a:t>
            </a:r>
            <a:r>
              <a:rPr lang="en" sz="1400">
                <a:solidFill>
                  <a:srgbClr val="000000"/>
                </a:solidFill>
                <a:latin typeface="Arial"/>
                <a:ea typeface="Arial"/>
                <a:cs typeface="Arial"/>
                <a:sym typeface="Arial"/>
              </a:rPr>
              <a:t>, there is</a:t>
            </a:r>
            <a:r>
              <a:rPr lang="en" sz="1400">
                <a:solidFill>
                  <a:srgbClr val="000000"/>
                </a:solidFill>
                <a:latin typeface="Arial"/>
                <a:ea typeface="Arial"/>
                <a:cs typeface="Arial"/>
                <a:sym typeface="Arial"/>
              </a:rPr>
              <a:t> negative charge accumulation at the top surface and positive charge at the bottom.</a:t>
            </a:r>
            <a:r>
              <a:rPr lang="en" sz="1400">
                <a:solidFill>
                  <a:srgbClr val="000000"/>
                </a:solidFill>
                <a:latin typeface="Arial"/>
                <a:ea typeface="Arial"/>
                <a:cs typeface="Arial"/>
                <a:sym typeface="Arial"/>
              </a:rPr>
              <a:t> This </a:t>
            </a:r>
            <a:r>
              <a:rPr b="1" lang="en" sz="1400">
                <a:solidFill>
                  <a:srgbClr val="000000"/>
                </a:solidFill>
                <a:latin typeface="Arial"/>
                <a:ea typeface="Arial"/>
                <a:cs typeface="Arial"/>
                <a:sym typeface="Arial"/>
              </a:rPr>
              <a:t>built-in electric field</a:t>
            </a:r>
            <a:r>
              <a:rPr lang="en" sz="1400">
                <a:solidFill>
                  <a:srgbClr val="000000"/>
                </a:solidFill>
                <a:latin typeface="Arial"/>
                <a:ea typeface="Arial"/>
                <a:cs typeface="Arial"/>
                <a:sym typeface="Arial"/>
              </a:rPr>
              <a:t> (from bottom to top) affects the energy bands, pulling the conduction band downward.</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 sz="1400">
                <a:solidFill>
                  <a:srgbClr val="000000"/>
                </a:solidFill>
                <a:latin typeface="Arial"/>
                <a:ea typeface="Arial"/>
                <a:cs typeface="Arial"/>
                <a:sym typeface="Arial"/>
              </a:rPr>
              <a:t>Conversely, in</a:t>
            </a:r>
            <a:r>
              <a:rPr lang="en" sz="1400">
                <a:solidFill>
                  <a:srgbClr val="000000"/>
                </a:solidFill>
                <a:latin typeface="Arial"/>
                <a:ea typeface="Arial"/>
                <a:cs typeface="Arial"/>
                <a:sym typeface="Arial"/>
              </a:rPr>
              <a:t> N-polar GaN</a:t>
            </a:r>
            <a:r>
              <a:rPr lang="en" sz="1400">
                <a:solidFill>
                  <a:srgbClr val="000000"/>
                </a:solidFill>
                <a:latin typeface="Arial"/>
                <a:ea typeface="Arial"/>
                <a:cs typeface="Arial"/>
                <a:sym typeface="Arial"/>
              </a:rPr>
              <a:t>, the direction of polarization and surface charges would reverse, significantly altering the electric field and device behavior.</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p>
        </p:txBody>
      </p:sp>
      <p:sp>
        <p:nvSpPr>
          <p:cNvPr id="534" name="Google Shape;534;p59"/>
          <p:cNvSpPr txBox="1"/>
          <p:nvPr>
            <p:ph type="title"/>
          </p:nvPr>
        </p:nvSpPr>
        <p:spPr>
          <a:xfrm>
            <a:off x="220500" y="3690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Instrument Sans"/>
                <a:ea typeface="Instrument Sans"/>
                <a:cs typeface="Instrument Sans"/>
                <a:sym typeface="Instrument Sans"/>
              </a:rPr>
              <a:t>Polarization in GaN</a:t>
            </a:r>
            <a:r>
              <a:rPr b="1" lang="en">
                <a:latin typeface="Instrument Sans"/>
                <a:ea typeface="Instrument Sans"/>
                <a:cs typeface="Instrument Sans"/>
                <a:sym typeface="Instrument Sans"/>
              </a:rPr>
              <a:t> (Spontaneous)</a:t>
            </a:r>
            <a:endParaRPr b="1">
              <a:latin typeface="Instrument Sans"/>
              <a:ea typeface="Instrument Sans"/>
              <a:cs typeface="Instrument Sans"/>
              <a:sym typeface="Instrument Sans"/>
            </a:endParaRPr>
          </a:p>
        </p:txBody>
      </p:sp>
      <p:sp>
        <p:nvSpPr>
          <p:cNvPr id="535" name="Google Shape;535;p59"/>
          <p:cNvSpPr/>
          <p:nvPr/>
        </p:nvSpPr>
        <p:spPr>
          <a:xfrm>
            <a:off x="5980875" y="1839825"/>
            <a:ext cx="2807400" cy="137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366CC"/>
              </a:solidFill>
              <a:latin typeface="Instrument Sans"/>
              <a:ea typeface="Instrument Sans"/>
              <a:cs typeface="Instrument Sans"/>
              <a:sym typeface="Instrument Sans"/>
            </a:endParaRPr>
          </a:p>
        </p:txBody>
      </p:sp>
      <p:sp>
        <p:nvSpPr>
          <p:cNvPr id="536" name="Google Shape;536;p59"/>
          <p:cNvSpPr txBox="1"/>
          <p:nvPr/>
        </p:nvSpPr>
        <p:spPr>
          <a:xfrm>
            <a:off x="6229650" y="155752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Negative charge accumulated </a:t>
            </a:r>
            <a:endParaRPr sz="1000">
              <a:solidFill>
                <a:schemeClr val="lt1"/>
              </a:solidFill>
              <a:latin typeface="Instrument Sans"/>
              <a:ea typeface="Instrument Sans"/>
              <a:cs typeface="Instrument Sans"/>
              <a:sym typeface="Instrument Sans"/>
            </a:endParaRPr>
          </a:p>
        </p:txBody>
      </p:sp>
      <p:sp>
        <p:nvSpPr>
          <p:cNvPr id="537" name="Google Shape;537;p59"/>
          <p:cNvSpPr txBox="1"/>
          <p:nvPr/>
        </p:nvSpPr>
        <p:spPr>
          <a:xfrm>
            <a:off x="6290850" y="321802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Posi</a:t>
            </a:r>
            <a:r>
              <a:rPr lang="en" sz="1000">
                <a:solidFill>
                  <a:schemeClr val="lt1"/>
                </a:solidFill>
                <a:latin typeface="Instrument Sans"/>
                <a:ea typeface="Instrument Sans"/>
                <a:cs typeface="Instrument Sans"/>
                <a:sym typeface="Instrument Sans"/>
              </a:rPr>
              <a:t>tive charge accumulated </a:t>
            </a:r>
            <a:endParaRPr sz="1000">
              <a:solidFill>
                <a:schemeClr val="lt1"/>
              </a:solidFill>
              <a:latin typeface="Instrument Sans"/>
              <a:ea typeface="Instrument Sans"/>
              <a:cs typeface="Instrument Sans"/>
              <a:sym typeface="Instrument Sans"/>
            </a:endParaRPr>
          </a:p>
        </p:txBody>
      </p:sp>
      <p:sp>
        <p:nvSpPr>
          <p:cNvPr id="538" name="Google Shape;538;p59"/>
          <p:cNvSpPr txBox="1"/>
          <p:nvPr/>
        </p:nvSpPr>
        <p:spPr>
          <a:xfrm>
            <a:off x="6229650" y="185272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 - </a:t>
            </a:r>
            <a:endParaRPr sz="1000">
              <a:solidFill>
                <a:schemeClr val="lt1"/>
              </a:solidFill>
              <a:latin typeface="Instrument Sans"/>
              <a:ea typeface="Instrument Sans"/>
              <a:cs typeface="Instrument Sans"/>
              <a:sym typeface="Instrument Sans"/>
            </a:endParaRPr>
          </a:p>
        </p:txBody>
      </p:sp>
      <p:sp>
        <p:nvSpPr>
          <p:cNvPr id="539" name="Google Shape;539;p59"/>
          <p:cNvSpPr txBox="1"/>
          <p:nvPr/>
        </p:nvSpPr>
        <p:spPr>
          <a:xfrm>
            <a:off x="6229650" y="2922825"/>
            <a:ext cx="2208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 + + + + + + + + + + + + + + + + + + + + +</a:t>
            </a:r>
            <a:endParaRPr sz="1000">
              <a:solidFill>
                <a:schemeClr val="lt1"/>
              </a:solidFill>
              <a:latin typeface="Instrument Sans"/>
              <a:ea typeface="Instrument Sans"/>
              <a:cs typeface="Instrument Sans"/>
              <a:sym typeface="Instrument Sans"/>
            </a:endParaRPr>
          </a:p>
        </p:txBody>
      </p:sp>
      <p:sp>
        <p:nvSpPr>
          <p:cNvPr id="540" name="Google Shape;540;p59"/>
          <p:cNvSpPr txBox="1"/>
          <p:nvPr/>
        </p:nvSpPr>
        <p:spPr>
          <a:xfrm>
            <a:off x="6139250" y="2424150"/>
            <a:ext cx="2649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  </a:t>
            </a:r>
            <a:r>
              <a:rPr b="1" lang="en">
                <a:solidFill>
                  <a:schemeClr val="lt1"/>
                </a:solidFill>
                <a:latin typeface="Instrument Sans"/>
                <a:ea typeface="Instrument Sans"/>
                <a:cs typeface="Instrument Sans"/>
                <a:sym typeface="Instrument Sans"/>
              </a:rPr>
              <a:t>AlₓGa₁₋ₓN / AlN</a:t>
            </a:r>
            <a:r>
              <a:rPr b="1" lang="en" sz="1300">
                <a:solidFill>
                  <a:schemeClr val="lt1"/>
                </a:solidFill>
                <a:latin typeface="Instrument Sans"/>
                <a:ea typeface="Instrument Sans"/>
                <a:cs typeface="Instrument Sans"/>
                <a:sym typeface="Instrument Sans"/>
              </a:rPr>
              <a:t> / </a:t>
            </a:r>
            <a:r>
              <a:rPr b="1" lang="en" sz="1300">
                <a:solidFill>
                  <a:schemeClr val="lt1"/>
                </a:solidFill>
                <a:latin typeface="Instrument Sans"/>
                <a:ea typeface="Instrument Sans"/>
                <a:cs typeface="Instrument Sans"/>
                <a:sym typeface="Instrument Sans"/>
              </a:rPr>
              <a:t>GaN Layer</a:t>
            </a:r>
            <a:endParaRPr b="1" sz="1300">
              <a:solidFill>
                <a:schemeClr val="lt1"/>
              </a:solidFill>
              <a:latin typeface="Instrument Sans"/>
              <a:ea typeface="Instrument Sans"/>
              <a:cs typeface="Instrument Sans"/>
              <a:sym typeface="Instrument Sans"/>
            </a:endParaRPr>
          </a:p>
        </p:txBody>
      </p:sp>
      <p:sp>
        <p:nvSpPr>
          <p:cNvPr id="541" name="Google Shape;541;p59"/>
          <p:cNvSpPr txBox="1"/>
          <p:nvPr/>
        </p:nvSpPr>
        <p:spPr>
          <a:xfrm>
            <a:off x="5874675" y="3513225"/>
            <a:ext cx="300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lt1"/>
                </a:solidFill>
                <a:latin typeface="Instrument Sans"/>
                <a:ea typeface="Instrument Sans"/>
                <a:cs typeface="Instrument Sans"/>
                <a:sym typeface="Instrument Sans"/>
              </a:rPr>
              <a:t> Spontaneous polarization</a:t>
            </a:r>
            <a:endParaRPr b="1" sz="1700">
              <a:solidFill>
                <a:schemeClr val="lt1"/>
              </a:solidFill>
              <a:latin typeface="Instrument Sans"/>
              <a:ea typeface="Instrument Sans"/>
              <a:cs typeface="Instrument Sans"/>
              <a:sym typeface="Instrumen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